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slides/slide58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slides/slide70.xml" ContentType="application/vnd.openxmlformats-officedocument.presentationml.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Layouts/slideLayout7.xml" ContentType="application/vnd.openxmlformats-officedocument.presentationml.slideLayout+xml"/>
  <Default Extension="bin" ContentType="application/vnd.openxmlformats-officedocument.oleObject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s/slide71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slides/slide69.xml" ContentType="application/vnd.openxmlformats-officedocument.presentationml.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s/slide56.xml" ContentType="application/vnd.openxmlformats-officedocument.presentationml.slide+xml"/>
  <Override PartName="/ppt/slides/slide67.xml" ContentType="application/vnd.openxmlformats-officedocument.presentationml.slide+xml"/>
  <Override PartName="/ppt/slideLayouts/slideLayout8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94" r:id="rId2"/>
    <p:sldId id="317" r:id="rId3"/>
    <p:sldId id="318" r:id="rId4"/>
    <p:sldId id="319" r:id="rId5"/>
    <p:sldId id="295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  <p:sldId id="293" r:id="rId43"/>
    <p:sldId id="296" r:id="rId44"/>
    <p:sldId id="297" r:id="rId45"/>
    <p:sldId id="298" r:id="rId46"/>
    <p:sldId id="299" r:id="rId47"/>
    <p:sldId id="300" r:id="rId48"/>
    <p:sldId id="301" r:id="rId49"/>
    <p:sldId id="302" r:id="rId50"/>
    <p:sldId id="303" r:id="rId51"/>
    <p:sldId id="304" r:id="rId52"/>
    <p:sldId id="305" r:id="rId53"/>
    <p:sldId id="306" r:id="rId54"/>
    <p:sldId id="307" r:id="rId55"/>
    <p:sldId id="309" r:id="rId56"/>
    <p:sldId id="310" r:id="rId57"/>
    <p:sldId id="311" r:id="rId58"/>
    <p:sldId id="312" r:id="rId59"/>
    <p:sldId id="313" r:id="rId60"/>
    <p:sldId id="314" r:id="rId61"/>
    <p:sldId id="315" r:id="rId62"/>
    <p:sldId id="316" r:id="rId63"/>
    <p:sldId id="320" r:id="rId64"/>
    <p:sldId id="321" r:id="rId65"/>
    <p:sldId id="322" r:id="rId66"/>
    <p:sldId id="323" r:id="rId67"/>
    <p:sldId id="324" r:id="rId68"/>
    <p:sldId id="325" r:id="rId69"/>
    <p:sldId id="326" r:id="rId70"/>
    <p:sldId id="327" r:id="rId71"/>
    <p:sldId id="308" r:id="rId72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C0C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787"/>
    <p:restoredTop sz="90929"/>
  </p:normalViewPr>
  <p:slideViewPr>
    <p:cSldViewPr>
      <p:cViewPr varScale="1">
        <p:scale>
          <a:sx n="71" d="100"/>
          <a:sy n="71" d="100"/>
        </p:scale>
        <p:origin x="-96" y="-26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tableStyles" Target="tableStyles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6.wmf"/><Relationship Id="rId2" Type="http://schemas.openxmlformats.org/officeDocument/2006/relationships/image" Target="../media/image5.wmf"/><Relationship Id="rId1" Type="http://schemas.openxmlformats.org/officeDocument/2006/relationships/image" Target="../media/image4.wmf"/></Relationships>
</file>

<file path=ppt/drawings/_rels/vmlDrawing3.vml.rels><?xml version="1.0" encoding="UTF-8" standalone="yes"?>
<Relationships xmlns="http://schemas.openxmlformats.org/package/2006/relationships"><Relationship Id="rId2" Type="http://schemas.openxmlformats.org/officeDocument/2006/relationships/image" Target="../media/image8.wmf"/><Relationship Id="rId1" Type="http://schemas.openxmlformats.org/officeDocument/2006/relationships/image" Target="../media/image7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11.wmf"/><Relationship Id="rId2" Type="http://schemas.openxmlformats.org/officeDocument/2006/relationships/image" Target="../media/image10.wmf"/><Relationship Id="rId1" Type="http://schemas.openxmlformats.org/officeDocument/2006/relationships/image" Target="../media/image9.wmf"/><Relationship Id="rId6" Type="http://schemas.openxmlformats.org/officeDocument/2006/relationships/image" Target="../media/image14.wmf"/><Relationship Id="rId5" Type="http://schemas.openxmlformats.org/officeDocument/2006/relationships/image" Target="../media/image13.wmf"/><Relationship Id="rId4" Type="http://schemas.openxmlformats.org/officeDocument/2006/relationships/image" Target="../media/image12.wmf"/></Relationships>
</file>

<file path=ppt/drawings/_rels/vmlDrawing5.vml.rels><?xml version="1.0" encoding="UTF-8" standalone="yes"?>
<Relationships xmlns="http://schemas.openxmlformats.org/package/2006/relationships"><Relationship Id="rId3" Type="http://schemas.openxmlformats.org/officeDocument/2006/relationships/image" Target="../media/image17.wmf"/><Relationship Id="rId2" Type="http://schemas.openxmlformats.org/officeDocument/2006/relationships/image" Target="../media/image16.wmf"/><Relationship Id="rId1" Type="http://schemas.openxmlformats.org/officeDocument/2006/relationships/image" Target="../media/image15.wmf"/><Relationship Id="rId4" Type="http://schemas.openxmlformats.org/officeDocument/2006/relationships/image" Target="../media/image18.wmf"/></Relationships>
</file>

<file path=ppt/drawings/_rels/vmlDrawing6.vml.rels><?xml version="1.0" encoding="UTF-8" standalone="yes"?>
<Relationships xmlns="http://schemas.openxmlformats.org/package/2006/relationships"><Relationship Id="rId3" Type="http://schemas.openxmlformats.org/officeDocument/2006/relationships/image" Target="../media/image20.wmf"/><Relationship Id="rId2" Type="http://schemas.openxmlformats.org/officeDocument/2006/relationships/image" Target="../media/image19.wmf"/><Relationship Id="rId1" Type="http://schemas.openxmlformats.org/officeDocument/2006/relationships/image" Target="../media/image10.wmf"/><Relationship Id="rId5" Type="http://schemas.openxmlformats.org/officeDocument/2006/relationships/image" Target="../media/image22.wmf"/><Relationship Id="rId4" Type="http://schemas.openxmlformats.org/officeDocument/2006/relationships/image" Target="../media/image21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E5CE61-7E92-4F09-8D6D-DE02E58BB7A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F680C7E-DC37-4CE2-8B06-D1F94A1144D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80079B6-05FF-48B9-ABD2-04292C28FF3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59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8200" y="3938588"/>
            <a:ext cx="4038600" cy="218757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FB9FA865-EFF3-48DF-9FF9-ABFDBCBEC25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23503DE-6C9F-469B-9863-35B1284300C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5400CE-0BD8-4B15-BAC3-DA45EADD8BA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41558F-9A93-454D-8F1A-B55B981A138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5D994F-3231-486D-980A-30B881573B3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67322B0-2A20-4BD5-B9C6-C49D00D4F24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CE4C5AC-ED01-49AD-8938-E9C92E93C33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94956EF-3642-41B8-A851-CC34577B9A1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9583FB-55AE-45D3-8B3E-2D1F7938726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6E289C6E-8F40-4C48-8B68-7B57E69B355E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/Relationships>
</file>

<file path=ppt/slides/_rels/slide6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5" Type="http://schemas.openxmlformats.org/officeDocument/2006/relationships/oleObject" Target="../embeddings/oleObject6.bin"/><Relationship Id="rId4" Type="http://schemas.openxmlformats.org/officeDocument/2006/relationships/oleObject" Target="../embeddings/oleObject5.bin"/></Relationships>
</file>

<file path=ppt/slides/_rels/slide6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8.bin"/></Relationships>
</file>

<file path=ppt/slides/_rels/slide68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4.bin"/><Relationship Id="rId3" Type="http://schemas.openxmlformats.org/officeDocument/2006/relationships/oleObject" Target="../embeddings/oleObject9.bin"/><Relationship Id="rId7" Type="http://schemas.openxmlformats.org/officeDocument/2006/relationships/oleObject" Target="../embeddings/oleObject13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12.bin"/><Relationship Id="rId5" Type="http://schemas.openxmlformats.org/officeDocument/2006/relationships/oleObject" Target="../embeddings/oleObject11.bin"/><Relationship Id="rId4" Type="http://schemas.openxmlformats.org/officeDocument/2006/relationships/oleObject" Target="../embeddings/oleObject10.bin"/></Relationships>
</file>

<file path=ppt/slides/_rels/slide6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5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5.vml"/><Relationship Id="rId6" Type="http://schemas.openxmlformats.org/officeDocument/2006/relationships/oleObject" Target="../embeddings/oleObject18.bin"/><Relationship Id="rId5" Type="http://schemas.openxmlformats.org/officeDocument/2006/relationships/oleObject" Target="../embeddings/oleObject17.bin"/><Relationship Id="rId4" Type="http://schemas.openxmlformats.org/officeDocument/2006/relationships/oleObject" Target="../embeddings/oleObject16.bin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9.bin"/><Relationship Id="rId7" Type="http://schemas.openxmlformats.org/officeDocument/2006/relationships/oleObject" Target="../embeddings/oleObject23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6.vml"/><Relationship Id="rId6" Type="http://schemas.openxmlformats.org/officeDocument/2006/relationships/oleObject" Target="../embeddings/oleObject22.bin"/><Relationship Id="rId5" Type="http://schemas.openxmlformats.org/officeDocument/2006/relationships/oleObject" Target="../embeddings/oleObject21.bin"/><Relationship Id="rId4" Type="http://schemas.openxmlformats.org/officeDocument/2006/relationships/oleObject" Target="../embeddings/oleObject20.bin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The difference between prisms &amp; pyramids.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4000" b="1" i="1"/>
              <a:t>“It’s all about how you slice it!”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71" name="AutoShape 3"/>
          <p:cNvSpPr>
            <a:spLocks noChangeArrowheads="1"/>
          </p:cNvSpPr>
          <p:nvPr/>
        </p:nvSpPr>
        <p:spPr bwMode="auto">
          <a:xfrm>
            <a:off x="3505200" y="32004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72" name="AutoShape 4"/>
          <p:cNvSpPr>
            <a:spLocks noChangeArrowheads="1"/>
          </p:cNvSpPr>
          <p:nvPr/>
        </p:nvSpPr>
        <p:spPr bwMode="auto">
          <a:xfrm>
            <a:off x="3352800" y="30480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73" name="AutoShape 5"/>
          <p:cNvSpPr>
            <a:spLocks noChangeArrowheads="1"/>
          </p:cNvSpPr>
          <p:nvPr/>
        </p:nvSpPr>
        <p:spPr bwMode="auto">
          <a:xfrm>
            <a:off x="3124200" y="28956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74" name="AutoShape 6"/>
          <p:cNvSpPr>
            <a:spLocks noChangeArrowheads="1"/>
          </p:cNvSpPr>
          <p:nvPr/>
        </p:nvSpPr>
        <p:spPr bwMode="auto">
          <a:xfrm>
            <a:off x="2971800" y="27432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75" name="AutoShape 7"/>
          <p:cNvSpPr>
            <a:spLocks noChangeArrowheads="1"/>
          </p:cNvSpPr>
          <p:nvPr/>
        </p:nvSpPr>
        <p:spPr bwMode="auto">
          <a:xfrm>
            <a:off x="2819400" y="2590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8195" name="AutoShape 3"/>
          <p:cNvSpPr>
            <a:spLocks noChangeArrowheads="1"/>
          </p:cNvSpPr>
          <p:nvPr/>
        </p:nvSpPr>
        <p:spPr bwMode="auto">
          <a:xfrm>
            <a:off x="3505200" y="32004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8196" name="AutoShape 4"/>
          <p:cNvSpPr>
            <a:spLocks noChangeArrowheads="1"/>
          </p:cNvSpPr>
          <p:nvPr/>
        </p:nvSpPr>
        <p:spPr bwMode="auto">
          <a:xfrm>
            <a:off x="3352800" y="30480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8197" name="AutoShape 5"/>
          <p:cNvSpPr>
            <a:spLocks noChangeArrowheads="1"/>
          </p:cNvSpPr>
          <p:nvPr/>
        </p:nvSpPr>
        <p:spPr bwMode="auto">
          <a:xfrm>
            <a:off x="3124200" y="28956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8198" name="AutoShape 6"/>
          <p:cNvSpPr>
            <a:spLocks noChangeArrowheads="1"/>
          </p:cNvSpPr>
          <p:nvPr/>
        </p:nvSpPr>
        <p:spPr bwMode="auto">
          <a:xfrm>
            <a:off x="2971800" y="27432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8199" name="AutoShape 7"/>
          <p:cNvSpPr>
            <a:spLocks noChangeArrowheads="1"/>
          </p:cNvSpPr>
          <p:nvPr/>
        </p:nvSpPr>
        <p:spPr bwMode="auto">
          <a:xfrm>
            <a:off x="2819400" y="2590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8200" name="AutoShape 8"/>
          <p:cNvSpPr>
            <a:spLocks noChangeArrowheads="1"/>
          </p:cNvSpPr>
          <p:nvPr/>
        </p:nvSpPr>
        <p:spPr bwMode="auto">
          <a:xfrm>
            <a:off x="2667000" y="24384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9219" name="AutoShape 3"/>
          <p:cNvSpPr>
            <a:spLocks noChangeArrowheads="1"/>
          </p:cNvSpPr>
          <p:nvPr/>
        </p:nvSpPr>
        <p:spPr bwMode="auto">
          <a:xfrm>
            <a:off x="3505200" y="32004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9220" name="AutoShape 4"/>
          <p:cNvSpPr>
            <a:spLocks noChangeArrowheads="1"/>
          </p:cNvSpPr>
          <p:nvPr/>
        </p:nvSpPr>
        <p:spPr bwMode="auto">
          <a:xfrm>
            <a:off x="3352800" y="30480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9221" name="AutoShape 5"/>
          <p:cNvSpPr>
            <a:spLocks noChangeArrowheads="1"/>
          </p:cNvSpPr>
          <p:nvPr/>
        </p:nvSpPr>
        <p:spPr bwMode="auto">
          <a:xfrm>
            <a:off x="3124200" y="28956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9222" name="AutoShape 6"/>
          <p:cNvSpPr>
            <a:spLocks noChangeArrowheads="1"/>
          </p:cNvSpPr>
          <p:nvPr/>
        </p:nvSpPr>
        <p:spPr bwMode="auto">
          <a:xfrm>
            <a:off x="2971800" y="27432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9223" name="AutoShape 7"/>
          <p:cNvSpPr>
            <a:spLocks noChangeArrowheads="1"/>
          </p:cNvSpPr>
          <p:nvPr/>
        </p:nvSpPr>
        <p:spPr bwMode="auto">
          <a:xfrm>
            <a:off x="2819400" y="2590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9224" name="AutoShape 8"/>
          <p:cNvSpPr>
            <a:spLocks noChangeArrowheads="1"/>
          </p:cNvSpPr>
          <p:nvPr/>
        </p:nvSpPr>
        <p:spPr bwMode="auto">
          <a:xfrm>
            <a:off x="2667000" y="24384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9225" name="AutoShape 9"/>
          <p:cNvSpPr>
            <a:spLocks noChangeArrowheads="1"/>
          </p:cNvSpPr>
          <p:nvPr/>
        </p:nvSpPr>
        <p:spPr bwMode="auto">
          <a:xfrm>
            <a:off x="2514600" y="22860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249" name="AutoShape 9"/>
          <p:cNvSpPr>
            <a:spLocks noChangeArrowheads="1"/>
          </p:cNvSpPr>
          <p:nvPr/>
        </p:nvSpPr>
        <p:spPr bwMode="auto">
          <a:xfrm>
            <a:off x="2514600" y="22860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250" name="Line 10"/>
          <p:cNvSpPr>
            <a:spLocks noChangeShapeType="1"/>
          </p:cNvSpPr>
          <p:nvPr/>
        </p:nvSpPr>
        <p:spPr bwMode="auto">
          <a:xfrm>
            <a:off x="4114800" y="2286000"/>
            <a:ext cx="1143000" cy="11430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251" name="Line 11"/>
          <p:cNvSpPr>
            <a:spLocks noChangeShapeType="1"/>
          </p:cNvSpPr>
          <p:nvPr/>
        </p:nvSpPr>
        <p:spPr bwMode="auto">
          <a:xfrm>
            <a:off x="4114800" y="3733800"/>
            <a:ext cx="1143000" cy="10668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252" name="Line 12"/>
          <p:cNvSpPr>
            <a:spLocks noChangeShapeType="1"/>
          </p:cNvSpPr>
          <p:nvPr/>
        </p:nvSpPr>
        <p:spPr bwMode="auto">
          <a:xfrm>
            <a:off x="2514600" y="3733800"/>
            <a:ext cx="1143000" cy="10668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253" name="Text Box 13"/>
          <p:cNvSpPr txBox="1">
            <a:spLocks noChangeArrowheads="1"/>
          </p:cNvSpPr>
          <p:nvPr/>
        </p:nvSpPr>
        <p:spPr bwMode="auto">
          <a:xfrm>
            <a:off x="1219200" y="381000"/>
            <a:ext cx="6477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4400"/>
              <a:t>Presto! A triangular prism!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292" name="AutoShape 4"/>
          <p:cNvSpPr>
            <a:spLocks noChangeArrowheads="1"/>
          </p:cNvSpPr>
          <p:nvPr/>
        </p:nvSpPr>
        <p:spPr bwMode="auto">
          <a:xfrm>
            <a:off x="3708400" y="3354388"/>
            <a:ext cx="1371600" cy="1219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318" name="AutoShape 6"/>
          <p:cNvSpPr>
            <a:spLocks noChangeArrowheads="1"/>
          </p:cNvSpPr>
          <p:nvPr/>
        </p:nvSpPr>
        <p:spPr bwMode="auto">
          <a:xfrm>
            <a:off x="3708400" y="3354388"/>
            <a:ext cx="1371600" cy="1219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319" name="AutoShape 7"/>
          <p:cNvSpPr>
            <a:spLocks noChangeArrowheads="1"/>
          </p:cNvSpPr>
          <p:nvPr/>
        </p:nvSpPr>
        <p:spPr bwMode="auto">
          <a:xfrm>
            <a:off x="3733800" y="3352800"/>
            <a:ext cx="1143000" cy="9906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39" name="AutoShape 3"/>
          <p:cNvSpPr>
            <a:spLocks noChangeArrowheads="1"/>
          </p:cNvSpPr>
          <p:nvPr/>
        </p:nvSpPr>
        <p:spPr bwMode="auto">
          <a:xfrm>
            <a:off x="3708400" y="3354388"/>
            <a:ext cx="1371600" cy="1219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40" name="AutoShape 4"/>
          <p:cNvSpPr>
            <a:spLocks noChangeArrowheads="1"/>
          </p:cNvSpPr>
          <p:nvPr/>
        </p:nvSpPr>
        <p:spPr bwMode="auto">
          <a:xfrm>
            <a:off x="3733800" y="3352800"/>
            <a:ext cx="1143000" cy="9906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41" name="AutoShape 5"/>
          <p:cNvSpPr>
            <a:spLocks noChangeArrowheads="1"/>
          </p:cNvSpPr>
          <p:nvPr/>
        </p:nvSpPr>
        <p:spPr bwMode="auto">
          <a:xfrm>
            <a:off x="3708400" y="3328988"/>
            <a:ext cx="990600" cy="838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5363" name="AutoShape 3"/>
          <p:cNvSpPr>
            <a:spLocks noChangeArrowheads="1"/>
          </p:cNvSpPr>
          <p:nvPr/>
        </p:nvSpPr>
        <p:spPr bwMode="auto">
          <a:xfrm>
            <a:off x="3708400" y="3354388"/>
            <a:ext cx="1371600" cy="1219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5364" name="AutoShape 4"/>
          <p:cNvSpPr>
            <a:spLocks noChangeArrowheads="1"/>
          </p:cNvSpPr>
          <p:nvPr/>
        </p:nvSpPr>
        <p:spPr bwMode="auto">
          <a:xfrm>
            <a:off x="3733800" y="3352800"/>
            <a:ext cx="1143000" cy="9906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5365" name="AutoShape 5"/>
          <p:cNvSpPr>
            <a:spLocks noChangeArrowheads="1"/>
          </p:cNvSpPr>
          <p:nvPr/>
        </p:nvSpPr>
        <p:spPr bwMode="auto">
          <a:xfrm>
            <a:off x="3708400" y="3328988"/>
            <a:ext cx="990600" cy="838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5366" name="AutoShape 6"/>
          <p:cNvSpPr>
            <a:spLocks noChangeArrowheads="1"/>
          </p:cNvSpPr>
          <p:nvPr/>
        </p:nvSpPr>
        <p:spPr bwMode="auto">
          <a:xfrm>
            <a:off x="3709988" y="3355975"/>
            <a:ext cx="809625" cy="657225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87" name="AutoShape 3"/>
          <p:cNvSpPr>
            <a:spLocks noChangeArrowheads="1"/>
          </p:cNvSpPr>
          <p:nvPr/>
        </p:nvSpPr>
        <p:spPr bwMode="auto">
          <a:xfrm>
            <a:off x="3708400" y="3354388"/>
            <a:ext cx="1371600" cy="1219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88" name="AutoShape 4"/>
          <p:cNvSpPr>
            <a:spLocks noChangeArrowheads="1"/>
          </p:cNvSpPr>
          <p:nvPr/>
        </p:nvSpPr>
        <p:spPr bwMode="auto">
          <a:xfrm>
            <a:off x="3733800" y="3352800"/>
            <a:ext cx="1143000" cy="9906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89" name="AutoShape 5"/>
          <p:cNvSpPr>
            <a:spLocks noChangeArrowheads="1"/>
          </p:cNvSpPr>
          <p:nvPr/>
        </p:nvSpPr>
        <p:spPr bwMode="auto">
          <a:xfrm>
            <a:off x="3708400" y="3328988"/>
            <a:ext cx="990600" cy="838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90" name="AutoShape 6"/>
          <p:cNvSpPr>
            <a:spLocks noChangeArrowheads="1"/>
          </p:cNvSpPr>
          <p:nvPr/>
        </p:nvSpPr>
        <p:spPr bwMode="auto">
          <a:xfrm>
            <a:off x="3709988" y="3355975"/>
            <a:ext cx="809625" cy="657225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91" name="AutoShape 7"/>
          <p:cNvSpPr>
            <a:spLocks noChangeArrowheads="1"/>
          </p:cNvSpPr>
          <p:nvPr/>
        </p:nvSpPr>
        <p:spPr bwMode="auto">
          <a:xfrm>
            <a:off x="3732213" y="3327400"/>
            <a:ext cx="657225" cy="504825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362200"/>
            <a:ext cx="7772400" cy="1143000"/>
          </a:xfrm>
        </p:spPr>
        <p:txBody>
          <a:bodyPr/>
          <a:lstStyle/>
          <a:p>
            <a:r>
              <a:rPr lang="en-US"/>
              <a:t>Pyramids and prisms are specific kinds of polyhedra.</a:t>
            </a:r>
            <a:br>
              <a:rPr lang="en-US"/>
            </a:br>
            <a:r>
              <a:rPr lang="en-US"/>
              <a:t>The word polyhedra is the plural form of polyhedron.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1" name="AutoShape 3"/>
          <p:cNvSpPr>
            <a:spLocks noChangeArrowheads="1"/>
          </p:cNvSpPr>
          <p:nvPr/>
        </p:nvSpPr>
        <p:spPr bwMode="auto">
          <a:xfrm>
            <a:off x="3708400" y="3354388"/>
            <a:ext cx="1371600" cy="1219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2" name="AutoShape 4"/>
          <p:cNvSpPr>
            <a:spLocks noChangeArrowheads="1"/>
          </p:cNvSpPr>
          <p:nvPr/>
        </p:nvSpPr>
        <p:spPr bwMode="auto">
          <a:xfrm>
            <a:off x="3733800" y="3352800"/>
            <a:ext cx="1143000" cy="9906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3" name="AutoShape 5"/>
          <p:cNvSpPr>
            <a:spLocks noChangeArrowheads="1"/>
          </p:cNvSpPr>
          <p:nvPr/>
        </p:nvSpPr>
        <p:spPr bwMode="auto">
          <a:xfrm>
            <a:off x="3708400" y="3328988"/>
            <a:ext cx="990600" cy="838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4" name="AutoShape 6"/>
          <p:cNvSpPr>
            <a:spLocks noChangeArrowheads="1"/>
          </p:cNvSpPr>
          <p:nvPr/>
        </p:nvSpPr>
        <p:spPr bwMode="auto">
          <a:xfrm>
            <a:off x="3709988" y="3355975"/>
            <a:ext cx="809625" cy="657225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5" name="AutoShape 7"/>
          <p:cNvSpPr>
            <a:spLocks noChangeArrowheads="1"/>
          </p:cNvSpPr>
          <p:nvPr/>
        </p:nvSpPr>
        <p:spPr bwMode="auto">
          <a:xfrm>
            <a:off x="3732213" y="3327400"/>
            <a:ext cx="657225" cy="504825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6" name="AutoShape 8"/>
          <p:cNvSpPr>
            <a:spLocks noChangeArrowheads="1"/>
          </p:cNvSpPr>
          <p:nvPr/>
        </p:nvSpPr>
        <p:spPr bwMode="auto">
          <a:xfrm>
            <a:off x="3694113" y="3313113"/>
            <a:ext cx="528637" cy="401637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35" name="AutoShape 3"/>
          <p:cNvSpPr>
            <a:spLocks noChangeArrowheads="1"/>
          </p:cNvSpPr>
          <p:nvPr/>
        </p:nvSpPr>
        <p:spPr bwMode="auto">
          <a:xfrm>
            <a:off x="3708400" y="3354388"/>
            <a:ext cx="1371600" cy="1219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36" name="AutoShape 4"/>
          <p:cNvSpPr>
            <a:spLocks noChangeArrowheads="1"/>
          </p:cNvSpPr>
          <p:nvPr/>
        </p:nvSpPr>
        <p:spPr bwMode="auto">
          <a:xfrm>
            <a:off x="3733800" y="3352800"/>
            <a:ext cx="1143000" cy="9906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37" name="AutoShape 5"/>
          <p:cNvSpPr>
            <a:spLocks noChangeArrowheads="1"/>
          </p:cNvSpPr>
          <p:nvPr/>
        </p:nvSpPr>
        <p:spPr bwMode="auto">
          <a:xfrm>
            <a:off x="3708400" y="3328988"/>
            <a:ext cx="990600" cy="838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38" name="AutoShape 6"/>
          <p:cNvSpPr>
            <a:spLocks noChangeArrowheads="1"/>
          </p:cNvSpPr>
          <p:nvPr/>
        </p:nvSpPr>
        <p:spPr bwMode="auto">
          <a:xfrm>
            <a:off x="3709988" y="3355975"/>
            <a:ext cx="809625" cy="657225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39" name="AutoShape 7"/>
          <p:cNvSpPr>
            <a:spLocks noChangeArrowheads="1"/>
          </p:cNvSpPr>
          <p:nvPr/>
        </p:nvSpPr>
        <p:spPr bwMode="auto">
          <a:xfrm>
            <a:off x="3732213" y="3327400"/>
            <a:ext cx="657225" cy="504825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40" name="AutoShape 8"/>
          <p:cNvSpPr>
            <a:spLocks noChangeArrowheads="1"/>
          </p:cNvSpPr>
          <p:nvPr/>
        </p:nvSpPr>
        <p:spPr bwMode="auto">
          <a:xfrm>
            <a:off x="3694113" y="3313113"/>
            <a:ext cx="528637" cy="401637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41" name="AutoShape 9"/>
          <p:cNvSpPr>
            <a:spLocks noChangeArrowheads="1"/>
          </p:cNvSpPr>
          <p:nvPr/>
        </p:nvSpPr>
        <p:spPr bwMode="auto">
          <a:xfrm>
            <a:off x="3735388" y="3303588"/>
            <a:ext cx="374650" cy="27305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59" name="AutoShape 3"/>
          <p:cNvSpPr>
            <a:spLocks noChangeArrowheads="1"/>
          </p:cNvSpPr>
          <p:nvPr/>
        </p:nvSpPr>
        <p:spPr bwMode="auto">
          <a:xfrm>
            <a:off x="3708400" y="3354388"/>
            <a:ext cx="1371600" cy="1219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60" name="AutoShape 4"/>
          <p:cNvSpPr>
            <a:spLocks noChangeArrowheads="1"/>
          </p:cNvSpPr>
          <p:nvPr/>
        </p:nvSpPr>
        <p:spPr bwMode="auto">
          <a:xfrm>
            <a:off x="3733800" y="3352800"/>
            <a:ext cx="1143000" cy="9906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61" name="AutoShape 5"/>
          <p:cNvSpPr>
            <a:spLocks noChangeArrowheads="1"/>
          </p:cNvSpPr>
          <p:nvPr/>
        </p:nvSpPr>
        <p:spPr bwMode="auto">
          <a:xfrm>
            <a:off x="3708400" y="3328988"/>
            <a:ext cx="990600" cy="838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62" name="AutoShape 6"/>
          <p:cNvSpPr>
            <a:spLocks noChangeArrowheads="1"/>
          </p:cNvSpPr>
          <p:nvPr/>
        </p:nvSpPr>
        <p:spPr bwMode="auto">
          <a:xfrm>
            <a:off x="3709988" y="3355975"/>
            <a:ext cx="809625" cy="657225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63" name="AutoShape 7"/>
          <p:cNvSpPr>
            <a:spLocks noChangeArrowheads="1"/>
          </p:cNvSpPr>
          <p:nvPr/>
        </p:nvSpPr>
        <p:spPr bwMode="auto">
          <a:xfrm>
            <a:off x="3732213" y="3327400"/>
            <a:ext cx="657225" cy="504825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64" name="AutoShape 8"/>
          <p:cNvSpPr>
            <a:spLocks noChangeArrowheads="1"/>
          </p:cNvSpPr>
          <p:nvPr/>
        </p:nvSpPr>
        <p:spPr bwMode="auto">
          <a:xfrm>
            <a:off x="3694113" y="3313113"/>
            <a:ext cx="528637" cy="401637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65" name="AutoShape 9"/>
          <p:cNvSpPr>
            <a:spLocks noChangeArrowheads="1"/>
          </p:cNvSpPr>
          <p:nvPr/>
        </p:nvSpPr>
        <p:spPr bwMode="auto">
          <a:xfrm>
            <a:off x="3735388" y="3303588"/>
            <a:ext cx="374650" cy="27305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67" name="AutoShape 11"/>
          <p:cNvSpPr>
            <a:spLocks noChangeArrowheads="1"/>
          </p:cNvSpPr>
          <p:nvPr/>
        </p:nvSpPr>
        <p:spPr bwMode="auto">
          <a:xfrm>
            <a:off x="3733800" y="3276600"/>
            <a:ext cx="222250" cy="19685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83" name="AutoShape 3"/>
          <p:cNvSpPr>
            <a:spLocks noChangeArrowheads="1"/>
          </p:cNvSpPr>
          <p:nvPr/>
        </p:nvSpPr>
        <p:spPr bwMode="auto">
          <a:xfrm>
            <a:off x="3708400" y="3354388"/>
            <a:ext cx="1371600" cy="1219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84" name="AutoShape 4"/>
          <p:cNvSpPr>
            <a:spLocks noChangeArrowheads="1"/>
          </p:cNvSpPr>
          <p:nvPr/>
        </p:nvSpPr>
        <p:spPr bwMode="auto">
          <a:xfrm>
            <a:off x="3733800" y="3352800"/>
            <a:ext cx="1143000" cy="9906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85" name="AutoShape 5"/>
          <p:cNvSpPr>
            <a:spLocks noChangeArrowheads="1"/>
          </p:cNvSpPr>
          <p:nvPr/>
        </p:nvSpPr>
        <p:spPr bwMode="auto">
          <a:xfrm>
            <a:off x="3708400" y="3328988"/>
            <a:ext cx="990600" cy="8382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86" name="AutoShape 6"/>
          <p:cNvSpPr>
            <a:spLocks noChangeArrowheads="1"/>
          </p:cNvSpPr>
          <p:nvPr/>
        </p:nvSpPr>
        <p:spPr bwMode="auto">
          <a:xfrm>
            <a:off x="3709988" y="3355975"/>
            <a:ext cx="809625" cy="657225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87" name="AutoShape 7"/>
          <p:cNvSpPr>
            <a:spLocks noChangeArrowheads="1"/>
          </p:cNvSpPr>
          <p:nvPr/>
        </p:nvSpPr>
        <p:spPr bwMode="auto">
          <a:xfrm>
            <a:off x="3732213" y="3327400"/>
            <a:ext cx="657225" cy="504825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88" name="AutoShape 8"/>
          <p:cNvSpPr>
            <a:spLocks noChangeArrowheads="1"/>
          </p:cNvSpPr>
          <p:nvPr/>
        </p:nvSpPr>
        <p:spPr bwMode="auto">
          <a:xfrm>
            <a:off x="3694113" y="3313113"/>
            <a:ext cx="528637" cy="401637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89" name="AutoShape 9"/>
          <p:cNvSpPr>
            <a:spLocks noChangeArrowheads="1"/>
          </p:cNvSpPr>
          <p:nvPr/>
        </p:nvSpPr>
        <p:spPr bwMode="auto">
          <a:xfrm>
            <a:off x="3735388" y="3303588"/>
            <a:ext cx="374650" cy="27305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91" name="Rectangle 11"/>
          <p:cNvSpPr>
            <a:spLocks noChangeArrowheads="1"/>
          </p:cNvSpPr>
          <p:nvPr/>
        </p:nvSpPr>
        <p:spPr bwMode="auto">
          <a:xfrm>
            <a:off x="3733800" y="3276600"/>
            <a:ext cx="76200" cy="76200"/>
          </a:xfrm>
          <a:prstGeom prst="rect">
            <a:avLst/>
          </a:prstGeom>
          <a:solidFill>
            <a:schemeClr val="tx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92" name="AutoShape 12"/>
          <p:cNvSpPr>
            <a:spLocks noChangeArrowheads="1"/>
          </p:cNvSpPr>
          <p:nvPr/>
        </p:nvSpPr>
        <p:spPr bwMode="auto">
          <a:xfrm>
            <a:off x="3733800" y="3276600"/>
            <a:ext cx="222250" cy="19685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gradFill rotWithShape="0">
            <a:gsLst>
              <a:gs pos="0">
                <a:schemeClr val="bg2"/>
              </a:gs>
              <a:gs pos="100000">
                <a:schemeClr val="bg2">
                  <a:gamma/>
                  <a:tint val="36471"/>
                  <a:invGamma/>
                </a:schemeClr>
              </a:gs>
            </a:gsLst>
            <a:lin ang="2700000" scaled="1"/>
          </a:gra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14" name="Rectangle 10"/>
          <p:cNvSpPr>
            <a:spLocks noChangeArrowheads="1"/>
          </p:cNvSpPr>
          <p:nvPr/>
        </p:nvSpPr>
        <p:spPr bwMode="auto">
          <a:xfrm>
            <a:off x="3733800" y="3276600"/>
            <a:ext cx="76200" cy="76200"/>
          </a:xfrm>
          <a:prstGeom prst="rect">
            <a:avLst/>
          </a:prstGeom>
          <a:solidFill>
            <a:schemeClr val="tx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16" name="Line 12"/>
          <p:cNvSpPr>
            <a:spLocks noChangeShapeType="1"/>
          </p:cNvSpPr>
          <p:nvPr/>
        </p:nvSpPr>
        <p:spPr bwMode="auto">
          <a:xfrm>
            <a:off x="3733800" y="3276600"/>
            <a:ext cx="1524000" cy="15240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17" name="Line 13"/>
          <p:cNvSpPr>
            <a:spLocks noChangeShapeType="1"/>
          </p:cNvSpPr>
          <p:nvPr/>
        </p:nvSpPr>
        <p:spPr bwMode="auto">
          <a:xfrm flipH="1">
            <a:off x="3657600" y="3276600"/>
            <a:ext cx="76200" cy="15240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18" name="Line 14"/>
          <p:cNvSpPr>
            <a:spLocks noChangeShapeType="1"/>
          </p:cNvSpPr>
          <p:nvPr/>
        </p:nvSpPr>
        <p:spPr bwMode="auto">
          <a:xfrm>
            <a:off x="3733800" y="3276600"/>
            <a:ext cx="1524000" cy="762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21" name="Text Box 17"/>
          <p:cNvSpPr txBox="1">
            <a:spLocks noChangeArrowheads="1"/>
          </p:cNvSpPr>
          <p:nvPr/>
        </p:nvSpPr>
        <p:spPr bwMode="auto">
          <a:xfrm>
            <a:off x="838200" y="457200"/>
            <a:ext cx="70104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4400"/>
              <a:t>Presto! A triangular pyramid!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AutoShape 2"/>
          <p:cNvSpPr>
            <a:spLocks noChangeArrowheads="1"/>
          </p:cNvSpPr>
          <p:nvPr/>
        </p:nvSpPr>
        <p:spPr bwMode="auto">
          <a:xfrm>
            <a:off x="4038600" y="38862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AutoShape 2"/>
          <p:cNvSpPr>
            <a:spLocks noChangeArrowheads="1"/>
          </p:cNvSpPr>
          <p:nvPr/>
        </p:nvSpPr>
        <p:spPr bwMode="auto">
          <a:xfrm>
            <a:off x="4191000" y="37338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3555" name="AutoShape 3"/>
          <p:cNvSpPr>
            <a:spLocks noChangeArrowheads="1"/>
          </p:cNvSpPr>
          <p:nvPr/>
        </p:nvSpPr>
        <p:spPr bwMode="auto">
          <a:xfrm>
            <a:off x="4191000" y="40386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AutoShape 2"/>
          <p:cNvSpPr>
            <a:spLocks noChangeArrowheads="1"/>
          </p:cNvSpPr>
          <p:nvPr/>
        </p:nvSpPr>
        <p:spPr bwMode="auto">
          <a:xfrm>
            <a:off x="4191000" y="37338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4579" name="AutoShape 3"/>
          <p:cNvSpPr>
            <a:spLocks noChangeArrowheads="1"/>
          </p:cNvSpPr>
          <p:nvPr/>
        </p:nvSpPr>
        <p:spPr bwMode="auto">
          <a:xfrm>
            <a:off x="4191000" y="40386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4582" name="AutoShape 6"/>
          <p:cNvSpPr>
            <a:spLocks noChangeArrowheads="1"/>
          </p:cNvSpPr>
          <p:nvPr/>
        </p:nvSpPr>
        <p:spPr bwMode="auto">
          <a:xfrm>
            <a:off x="4191000" y="34290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AutoShape 2"/>
          <p:cNvSpPr>
            <a:spLocks noChangeArrowheads="1"/>
          </p:cNvSpPr>
          <p:nvPr/>
        </p:nvSpPr>
        <p:spPr bwMode="auto">
          <a:xfrm>
            <a:off x="4191000" y="37338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5603" name="AutoShape 3"/>
          <p:cNvSpPr>
            <a:spLocks noChangeArrowheads="1"/>
          </p:cNvSpPr>
          <p:nvPr/>
        </p:nvSpPr>
        <p:spPr bwMode="auto">
          <a:xfrm>
            <a:off x="4191000" y="31242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5604" name="AutoShape 4"/>
          <p:cNvSpPr>
            <a:spLocks noChangeArrowheads="1"/>
          </p:cNvSpPr>
          <p:nvPr/>
        </p:nvSpPr>
        <p:spPr bwMode="auto">
          <a:xfrm>
            <a:off x="4191000" y="34290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5606" name="AutoShape 6"/>
          <p:cNvSpPr>
            <a:spLocks noChangeArrowheads="1"/>
          </p:cNvSpPr>
          <p:nvPr/>
        </p:nvSpPr>
        <p:spPr bwMode="auto">
          <a:xfrm>
            <a:off x="4191000" y="40386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AutoShape 2"/>
          <p:cNvSpPr>
            <a:spLocks noChangeArrowheads="1"/>
          </p:cNvSpPr>
          <p:nvPr/>
        </p:nvSpPr>
        <p:spPr bwMode="auto">
          <a:xfrm>
            <a:off x="4191000" y="37338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27" name="AutoShape 3"/>
          <p:cNvSpPr>
            <a:spLocks noChangeArrowheads="1"/>
          </p:cNvSpPr>
          <p:nvPr/>
        </p:nvSpPr>
        <p:spPr bwMode="auto">
          <a:xfrm>
            <a:off x="4191000" y="31242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28" name="AutoShape 4"/>
          <p:cNvSpPr>
            <a:spLocks noChangeArrowheads="1"/>
          </p:cNvSpPr>
          <p:nvPr/>
        </p:nvSpPr>
        <p:spPr bwMode="auto">
          <a:xfrm>
            <a:off x="4191000" y="34290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29" name="AutoShape 5"/>
          <p:cNvSpPr>
            <a:spLocks noChangeArrowheads="1"/>
          </p:cNvSpPr>
          <p:nvPr/>
        </p:nvSpPr>
        <p:spPr bwMode="auto">
          <a:xfrm>
            <a:off x="4191000" y="40386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30" name="AutoShape 6"/>
          <p:cNvSpPr>
            <a:spLocks noChangeArrowheads="1"/>
          </p:cNvSpPr>
          <p:nvPr/>
        </p:nvSpPr>
        <p:spPr bwMode="auto">
          <a:xfrm>
            <a:off x="4191000" y="28194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poly</a:t>
            </a:r>
            <a:r>
              <a:rPr lang="en-US" b="1" i="1" u="sng"/>
              <a:t>gon</a:t>
            </a:r>
            <a:r>
              <a:rPr lang="en-US"/>
              <a:t> is a 2-dimensional shape.</a:t>
            </a:r>
          </a:p>
        </p:txBody>
      </p:sp>
      <p:sp>
        <p:nvSpPr>
          <p:cNvPr id="66563" name="AutoShape 3"/>
          <p:cNvSpPr>
            <a:spLocks noChangeArrowheads="1"/>
          </p:cNvSpPr>
          <p:nvPr/>
        </p:nvSpPr>
        <p:spPr bwMode="auto">
          <a:xfrm>
            <a:off x="1371600" y="2895600"/>
            <a:ext cx="914400" cy="914400"/>
          </a:xfrm>
          <a:prstGeom prst="octagon">
            <a:avLst>
              <a:gd name="adj" fmla="val 29287"/>
            </a:avLst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564" name="AutoShape 4"/>
          <p:cNvSpPr>
            <a:spLocks noChangeArrowheads="1"/>
          </p:cNvSpPr>
          <p:nvPr/>
        </p:nvSpPr>
        <p:spPr bwMode="auto">
          <a:xfrm>
            <a:off x="5105400" y="4648200"/>
            <a:ext cx="1214438" cy="914400"/>
          </a:xfrm>
          <a:prstGeom prst="parallelogram">
            <a:avLst>
              <a:gd name="adj" fmla="val 33203"/>
            </a:avLst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565" name="AutoShape 5"/>
          <p:cNvSpPr>
            <a:spLocks noChangeArrowheads="1"/>
          </p:cNvSpPr>
          <p:nvPr/>
        </p:nvSpPr>
        <p:spPr bwMode="auto">
          <a:xfrm>
            <a:off x="6858000" y="2438400"/>
            <a:ext cx="1057275" cy="914400"/>
          </a:xfrm>
          <a:prstGeom prst="hexagon">
            <a:avLst>
              <a:gd name="adj" fmla="val 28906"/>
              <a:gd name="vf" fmla="val 115470"/>
            </a:avLst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566" name="AutoShape 6"/>
          <p:cNvSpPr>
            <a:spLocks noChangeArrowheads="1"/>
          </p:cNvSpPr>
          <p:nvPr/>
        </p:nvSpPr>
        <p:spPr bwMode="auto">
          <a:xfrm>
            <a:off x="3124200" y="3733800"/>
            <a:ext cx="914400" cy="914400"/>
          </a:xfrm>
          <a:prstGeom prst="rtTriangle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567" name="Rectangle 7"/>
          <p:cNvSpPr>
            <a:spLocks noChangeArrowheads="1"/>
          </p:cNvSpPr>
          <p:nvPr/>
        </p:nvSpPr>
        <p:spPr bwMode="auto">
          <a:xfrm>
            <a:off x="1219200" y="5181600"/>
            <a:ext cx="914400" cy="914400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AutoShape 2"/>
          <p:cNvSpPr>
            <a:spLocks noChangeArrowheads="1"/>
          </p:cNvSpPr>
          <p:nvPr/>
        </p:nvSpPr>
        <p:spPr bwMode="auto">
          <a:xfrm>
            <a:off x="4191000" y="37338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7651" name="AutoShape 3"/>
          <p:cNvSpPr>
            <a:spLocks noChangeArrowheads="1"/>
          </p:cNvSpPr>
          <p:nvPr/>
        </p:nvSpPr>
        <p:spPr bwMode="auto">
          <a:xfrm>
            <a:off x="4191000" y="31242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7652" name="AutoShape 4"/>
          <p:cNvSpPr>
            <a:spLocks noChangeArrowheads="1"/>
          </p:cNvSpPr>
          <p:nvPr/>
        </p:nvSpPr>
        <p:spPr bwMode="auto">
          <a:xfrm>
            <a:off x="4191000" y="34290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7653" name="AutoShape 5"/>
          <p:cNvSpPr>
            <a:spLocks noChangeArrowheads="1"/>
          </p:cNvSpPr>
          <p:nvPr/>
        </p:nvSpPr>
        <p:spPr bwMode="auto">
          <a:xfrm>
            <a:off x="4191000" y="40386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7654" name="AutoShape 6"/>
          <p:cNvSpPr>
            <a:spLocks noChangeArrowheads="1"/>
          </p:cNvSpPr>
          <p:nvPr/>
        </p:nvSpPr>
        <p:spPr bwMode="auto">
          <a:xfrm>
            <a:off x="4191000" y="28194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7655" name="AutoShape 7"/>
          <p:cNvSpPr>
            <a:spLocks noChangeArrowheads="1"/>
          </p:cNvSpPr>
          <p:nvPr/>
        </p:nvSpPr>
        <p:spPr bwMode="auto">
          <a:xfrm>
            <a:off x="4191000" y="25146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AutoShape 2"/>
          <p:cNvSpPr>
            <a:spLocks noChangeArrowheads="1"/>
          </p:cNvSpPr>
          <p:nvPr/>
        </p:nvSpPr>
        <p:spPr bwMode="auto">
          <a:xfrm>
            <a:off x="4191000" y="37338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75" name="AutoShape 3"/>
          <p:cNvSpPr>
            <a:spLocks noChangeArrowheads="1"/>
          </p:cNvSpPr>
          <p:nvPr/>
        </p:nvSpPr>
        <p:spPr bwMode="auto">
          <a:xfrm>
            <a:off x="4191000" y="31242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76" name="AutoShape 4"/>
          <p:cNvSpPr>
            <a:spLocks noChangeArrowheads="1"/>
          </p:cNvSpPr>
          <p:nvPr/>
        </p:nvSpPr>
        <p:spPr bwMode="auto">
          <a:xfrm>
            <a:off x="4191000" y="34290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77" name="AutoShape 5"/>
          <p:cNvSpPr>
            <a:spLocks noChangeArrowheads="1"/>
          </p:cNvSpPr>
          <p:nvPr/>
        </p:nvSpPr>
        <p:spPr bwMode="auto">
          <a:xfrm>
            <a:off x="4191000" y="40386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78" name="AutoShape 6"/>
          <p:cNvSpPr>
            <a:spLocks noChangeArrowheads="1"/>
          </p:cNvSpPr>
          <p:nvPr/>
        </p:nvSpPr>
        <p:spPr bwMode="auto">
          <a:xfrm>
            <a:off x="4191000" y="28194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79" name="AutoShape 7"/>
          <p:cNvSpPr>
            <a:spLocks noChangeArrowheads="1"/>
          </p:cNvSpPr>
          <p:nvPr/>
        </p:nvSpPr>
        <p:spPr bwMode="auto">
          <a:xfrm>
            <a:off x="4191000" y="25146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80" name="AutoShape 8"/>
          <p:cNvSpPr>
            <a:spLocks noChangeArrowheads="1"/>
          </p:cNvSpPr>
          <p:nvPr/>
        </p:nvSpPr>
        <p:spPr bwMode="auto">
          <a:xfrm>
            <a:off x="4191000" y="21336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1" name="AutoShape 5"/>
          <p:cNvSpPr>
            <a:spLocks noChangeArrowheads="1"/>
          </p:cNvSpPr>
          <p:nvPr/>
        </p:nvSpPr>
        <p:spPr bwMode="auto">
          <a:xfrm>
            <a:off x="4191000" y="40386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04" name="AutoShape 8"/>
          <p:cNvSpPr>
            <a:spLocks noChangeArrowheads="1"/>
          </p:cNvSpPr>
          <p:nvPr/>
        </p:nvSpPr>
        <p:spPr bwMode="auto">
          <a:xfrm>
            <a:off x="4191000" y="2133600"/>
            <a:ext cx="20574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06" name="Line 10"/>
          <p:cNvSpPr>
            <a:spLocks noChangeShapeType="1"/>
          </p:cNvSpPr>
          <p:nvPr/>
        </p:nvSpPr>
        <p:spPr bwMode="auto">
          <a:xfrm>
            <a:off x="5181600" y="2133600"/>
            <a:ext cx="76200" cy="19812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07" name="Line 11"/>
          <p:cNvSpPr>
            <a:spLocks noChangeShapeType="1"/>
          </p:cNvSpPr>
          <p:nvPr/>
        </p:nvSpPr>
        <p:spPr bwMode="auto">
          <a:xfrm>
            <a:off x="4191000" y="2971800"/>
            <a:ext cx="0" cy="19050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08" name="Line 12"/>
          <p:cNvSpPr>
            <a:spLocks noChangeShapeType="1"/>
          </p:cNvSpPr>
          <p:nvPr/>
        </p:nvSpPr>
        <p:spPr bwMode="auto">
          <a:xfrm>
            <a:off x="6248400" y="2971800"/>
            <a:ext cx="0" cy="19050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09" name="Line 13"/>
          <p:cNvSpPr>
            <a:spLocks noChangeShapeType="1"/>
          </p:cNvSpPr>
          <p:nvPr/>
        </p:nvSpPr>
        <p:spPr bwMode="auto">
          <a:xfrm>
            <a:off x="5257800" y="3733800"/>
            <a:ext cx="0" cy="19812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10" name="Text Box 14"/>
          <p:cNvSpPr txBox="1">
            <a:spLocks noChangeArrowheads="1"/>
          </p:cNvSpPr>
          <p:nvPr/>
        </p:nvSpPr>
        <p:spPr bwMode="auto">
          <a:xfrm>
            <a:off x="914400" y="381000"/>
            <a:ext cx="7543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4400"/>
              <a:t>Presto! A square prism!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AutoShape 2"/>
          <p:cNvSpPr>
            <a:spLocks noChangeArrowheads="1"/>
          </p:cNvSpPr>
          <p:nvPr/>
        </p:nvSpPr>
        <p:spPr bwMode="auto">
          <a:xfrm>
            <a:off x="3276600" y="3962400"/>
            <a:ext cx="3048000" cy="25146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AutoShape 2"/>
          <p:cNvSpPr>
            <a:spLocks noChangeArrowheads="1"/>
          </p:cNvSpPr>
          <p:nvPr/>
        </p:nvSpPr>
        <p:spPr bwMode="auto">
          <a:xfrm>
            <a:off x="3276600" y="3962400"/>
            <a:ext cx="3048000" cy="25146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1747" name="AutoShape 3"/>
          <p:cNvSpPr>
            <a:spLocks noChangeArrowheads="1"/>
          </p:cNvSpPr>
          <p:nvPr/>
        </p:nvSpPr>
        <p:spPr bwMode="auto">
          <a:xfrm>
            <a:off x="3505200" y="3505200"/>
            <a:ext cx="2514600" cy="2057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AutoShape 2"/>
          <p:cNvSpPr>
            <a:spLocks noChangeArrowheads="1"/>
          </p:cNvSpPr>
          <p:nvPr/>
        </p:nvSpPr>
        <p:spPr bwMode="auto">
          <a:xfrm>
            <a:off x="3276600" y="3962400"/>
            <a:ext cx="3048000" cy="25146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771" name="AutoShape 3"/>
          <p:cNvSpPr>
            <a:spLocks noChangeArrowheads="1"/>
          </p:cNvSpPr>
          <p:nvPr/>
        </p:nvSpPr>
        <p:spPr bwMode="auto">
          <a:xfrm>
            <a:off x="3505200" y="3505200"/>
            <a:ext cx="2514600" cy="2057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772" name="AutoShape 4"/>
          <p:cNvSpPr>
            <a:spLocks noChangeArrowheads="1"/>
          </p:cNvSpPr>
          <p:nvPr/>
        </p:nvSpPr>
        <p:spPr bwMode="auto">
          <a:xfrm>
            <a:off x="3810000" y="3048000"/>
            <a:ext cx="19050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AutoShape 2"/>
          <p:cNvSpPr>
            <a:spLocks noChangeArrowheads="1"/>
          </p:cNvSpPr>
          <p:nvPr/>
        </p:nvSpPr>
        <p:spPr bwMode="auto">
          <a:xfrm>
            <a:off x="3276600" y="3962400"/>
            <a:ext cx="3048000" cy="25146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795" name="AutoShape 3"/>
          <p:cNvSpPr>
            <a:spLocks noChangeArrowheads="1"/>
          </p:cNvSpPr>
          <p:nvPr/>
        </p:nvSpPr>
        <p:spPr bwMode="auto">
          <a:xfrm>
            <a:off x="3505200" y="3505200"/>
            <a:ext cx="2514600" cy="2057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796" name="AutoShape 4"/>
          <p:cNvSpPr>
            <a:spLocks noChangeArrowheads="1"/>
          </p:cNvSpPr>
          <p:nvPr/>
        </p:nvSpPr>
        <p:spPr bwMode="auto">
          <a:xfrm>
            <a:off x="3810000" y="3048000"/>
            <a:ext cx="19050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797" name="AutoShape 5"/>
          <p:cNvSpPr>
            <a:spLocks noChangeArrowheads="1"/>
          </p:cNvSpPr>
          <p:nvPr/>
        </p:nvSpPr>
        <p:spPr bwMode="auto">
          <a:xfrm>
            <a:off x="4140200" y="2743200"/>
            <a:ext cx="1219200" cy="12192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AutoShape 2"/>
          <p:cNvSpPr>
            <a:spLocks noChangeArrowheads="1"/>
          </p:cNvSpPr>
          <p:nvPr/>
        </p:nvSpPr>
        <p:spPr bwMode="auto">
          <a:xfrm>
            <a:off x="3276600" y="3962400"/>
            <a:ext cx="3048000" cy="25146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4819" name="AutoShape 3"/>
          <p:cNvSpPr>
            <a:spLocks noChangeArrowheads="1"/>
          </p:cNvSpPr>
          <p:nvPr/>
        </p:nvSpPr>
        <p:spPr bwMode="auto">
          <a:xfrm>
            <a:off x="3505200" y="3505200"/>
            <a:ext cx="2514600" cy="2057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4820" name="AutoShape 4"/>
          <p:cNvSpPr>
            <a:spLocks noChangeArrowheads="1"/>
          </p:cNvSpPr>
          <p:nvPr/>
        </p:nvSpPr>
        <p:spPr bwMode="auto">
          <a:xfrm>
            <a:off x="3810000" y="3048000"/>
            <a:ext cx="19050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4821" name="AutoShape 5"/>
          <p:cNvSpPr>
            <a:spLocks noChangeArrowheads="1"/>
          </p:cNvSpPr>
          <p:nvPr/>
        </p:nvSpPr>
        <p:spPr bwMode="auto">
          <a:xfrm>
            <a:off x="4140200" y="2743200"/>
            <a:ext cx="1219200" cy="12192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4822" name="AutoShape 6"/>
          <p:cNvSpPr>
            <a:spLocks noChangeArrowheads="1"/>
          </p:cNvSpPr>
          <p:nvPr/>
        </p:nvSpPr>
        <p:spPr bwMode="auto">
          <a:xfrm>
            <a:off x="4267200" y="2514600"/>
            <a:ext cx="990600" cy="8382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AutoShape 2"/>
          <p:cNvSpPr>
            <a:spLocks noChangeArrowheads="1"/>
          </p:cNvSpPr>
          <p:nvPr/>
        </p:nvSpPr>
        <p:spPr bwMode="auto">
          <a:xfrm>
            <a:off x="3276600" y="3962400"/>
            <a:ext cx="3048000" cy="25146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43" name="AutoShape 3"/>
          <p:cNvSpPr>
            <a:spLocks noChangeArrowheads="1"/>
          </p:cNvSpPr>
          <p:nvPr/>
        </p:nvSpPr>
        <p:spPr bwMode="auto">
          <a:xfrm>
            <a:off x="3505200" y="3505200"/>
            <a:ext cx="2514600" cy="2057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44" name="AutoShape 4"/>
          <p:cNvSpPr>
            <a:spLocks noChangeArrowheads="1"/>
          </p:cNvSpPr>
          <p:nvPr/>
        </p:nvSpPr>
        <p:spPr bwMode="auto">
          <a:xfrm>
            <a:off x="3810000" y="3048000"/>
            <a:ext cx="19050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45" name="AutoShape 5"/>
          <p:cNvSpPr>
            <a:spLocks noChangeArrowheads="1"/>
          </p:cNvSpPr>
          <p:nvPr/>
        </p:nvSpPr>
        <p:spPr bwMode="auto">
          <a:xfrm>
            <a:off x="4140200" y="2743200"/>
            <a:ext cx="1219200" cy="12192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46" name="AutoShape 6"/>
          <p:cNvSpPr>
            <a:spLocks noChangeArrowheads="1"/>
          </p:cNvSpPr>
          <p:nvPr/>
        </p:nvSpPr>
        <p:spPr bwMode="auto">
          <a:xfrm>
            <a:off x="4267200" y="2514600"/>
            <a:ext cx="990600" cy="8382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47" name="AutoShape 7"/>
          <p:cNvSpPr>
            <a:spLocks noChangeArrowheads="1"/>
          </p:cNvSpPr>
          <p:nvPr/>
        </p:nvSpPr>
        <p:spPr bwMode="auto">
          <a:xfrm>
            <a:off x="4495800" y="2362200"/>
            <a:ext cx="533400" cy="4572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AutoShape 2"/>
          <p:cNvSpPr>
            <a:spLocks noChangeArrowheads="1"/>
          </p:cNvSpPr>
          <p:nvPr/>
        </p:nvSpPr>
        <p:spPr bwMode="auto">
          <a:xfrm>
            <a:off x="3276600" y="3962400"/>
            <a:ext cx="3048000" cy="25146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67" name="AutoShape 3"/>
          <p:cNvSpPr>
            <a:spLocks noChangeArrowheads="1"/>
          </p:cNvSpPr>
          <p:nvPr/>
        </p:nvSpPr>
        <p:spPr bwMode="auto">
          <a:xfrm>
            <a:off x="3505200" y="3505200"/>
            <a:ext cx="2514600" cy="2057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68" name="AutoShape 4"/>
          <p:cNvSpPr>
            <a:spLocks noChangeArrowheads="1"/>
          </p:cNvSpPr>
          <p:nvPr/>
        </p:nvSpPr>
        <p:spPr bwMode="auto">
          <a:xfrm>
            <a:off x="3810000" y="3048000"/>
            <a:ext cx="1905000" cy="16764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69" name="AutoShape 5"/>
          <p:cNvSpPr>
            <a:spLocks noChangeArrowheads="1"/>
          </p:cNvSpPr>
          <p:nvPr/>
        </p:nvSpPr>
        <p:spPr bwMode="auto">
          <a:xfrm>
            <a:off x="4140200" y="2743200"/>
            <a:ext cx="1219200" cy="12192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70" name="AutoShape 6"/>
          <p:cNvSpPr>
            <a:spLocks noChangeArrowheads="1"/>
          </p:cNvSpPr>
          <p:nvPr/>
        </p:nvSpPr>
        <p:spPr bwMode="auto">
          <a:xfrm>
            <a:off x="4267200" y="2514600"/>
            <a:ext cx="990600" cy="8382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71" name="AutoShape 7"/>
          <p:cNvSpPr>
            <a:spLocks noChangeArrowheads="1"/>
          </p:cNvSpPr>
          <p:nvPr/>
        </p:nvSpPr>
        <p:spPr bwMode="auto">
          <a:xfrm>
            <a:off x="4495800" y="2362200"/>
            <a:ext cx="533400" cy="4572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72" name="AutoShape 8"/>
          <p:cNvSpPr>
            <a:spLocks noChangeArrowheads="1"/>
          </p:cNvSpPr>
          <p:nvPr/>
        </p:nvSpPr>
        <p:spPr bwMode="auto">
          <a:xfrm>
            <a:off x="4648200" y="2286000"/>
            <a:ext cx="228600" cy="2286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poly</a:t>
            </a:r>
            <a:r>
              <a:rPr lang="en-US" b="1" i="1" u="sng"/>
              <a:t>hedron</a:t>
            </a:r>
            <a:r>
              <a:rPr lang="en-US"/>
              <a:t> is a 3-dimensional shape.</a:t>
            </a:r>
          </a:p>
        </p:txBody>
      </p:sp>
      <p:sp>
        <p:nvSpPr>
          <p:cNvPr id="67587" name="AutoShape 3"/>
          <p:cNvSpPr>
            <a:spLocks noChangeArrowheads="1"/>
          </p:cNvSpPr>
          <p:nvPr/>
        </p:nvSpPr>
        <p:spPr bwMode="auto">
          <a:xfrm>
            <a:off x="1371600" y="2895600"/>
            <a:ext cx="914400" cy="914400"/>
          </a:xfrm>
          <a:prstGeom prst="octagon">
            <a:avLst>
              <a:gd name="adj" fmla="val 29287"/>
            </a:avLst>
          </a:prstGeom>
          <a:solidFill>
            <a:schemeClr val="bg2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Wireframe">
            <a:bevelT w="13500" h="13500" prst="angle"/>
            <a:bevelB w="13500" h="13500" prst="angle"/>
            <a:extrusionClr>
              <a:schemeClr val="bg2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  <p:sp>
        <p:nvSpPr>
          <p:cNvPr id="67588" name="AutoShape 4"/>
          <p:cNvSpPr>
            <a:spLocks noChangeArrowheads="1"/>
          </p:cNvSpPr>
          <p:nvPr/>
        </p:nvSpPr>
        <p:spPr bwMode="auto">
          <a:xfrm>
            <a:off x="5105400" y="4648200"/>
            <a:ext cx="1214438" cy="914400"/>
          </a:xfrm>
          <a:prstGeom prst="parallelogram">
            <a:avLst>
              <a:gd name="adj" fmla="val 33203"/>
            </a:avLst>
          </a:prstGeom>
          <a:solidFill>
            <a:schemeClr val="bg2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Wireframe">
            <a:bevelT w="13500" h="13500" prst="angle"/>
            <a:bevelB w="13500" h="13500" prst="angle"/>
            <a:extrusionClr>
              <a:schemeClr val="bg2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  <p:sp>
        <p:nvSpPr>
          <p:cNvPr id="67589" name="AutoShape 5"/>
          <p:cNvSpPr>
            <a:spLocks noChangeArrowheads="1"/>
          </p:cNvSpPr>
          <p:nvPr/>
        </p:nvSpPr>
        <p:spPr bwMode="auto">
          <a:xfrm>
            <a:off x="6858000" y="2438400"/>
            <a:ext cx="1057275" cy="914400"/>
          </a:xfrm>
          <a:prstGeom prst="hexagon">
            <a:avLst>
              <a:gd name="adj" fmla="val 28906"/>
              <a:gd name="vf" fmla="val 115470"/>
            </a:avLst>
          </a:prstGeom>
          <a:solidFill>
            <a:schemeClr val="bg2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Wireframe">
            <a:bevelT w="13500" h="13500" prst="angle"/>
            <a:bevelB w="13500" h="13500" prst="angle"/>
            <a:extrusionClr>
              <a:schemeClr val="bg2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  <p:sp>
        <p:nvSpPr>
          <p:cNvPr id="67590" name="AutoShape 6"/>
          <p:cNvSpPr>
            <a:spLocks noChangeArrowheads="1"/>
          </p:cNvSpPr>
          <p:nvPr/>
        </p:nvSpPr>
        <p:spPr bwMode="auto">
          <a:xfrm>
            <a:off x="3124200" y="3733800"/>
            <a:ext cx="914400" cy="914400"/>
          </a:xfrm>
          <a:prstGeom prst="rtTriangle">
            <a:avLst/>
          </a:prstGeom>
          <a:solidFill>
            <a:schemeClr val="bg2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Wireframe">
            <a:bevelT w="13500" h="13500" prst="angle"/>
            <a:bevelB w="13500" h="13500" prst="angle"/>
            <a:extrusionClr>
              <a:schemeClr val="bg2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  <p:sp>
        <p:nvSpPr>
          <p:cNvPr id="67591" name="Rectangle 7"/>
          <p:cNvSpPr>
            <a:spLocks noChangeArrowheads="1"/>
          </p:cNvSpPr>
          <p:nvPr/>
        </p:nvSpPr>
        <p:spPr bwMode="auto">
          <a:xfrm>
            <a:off x="1219200" y="5181600"/>
            <a:ext cx="914400" cy="914400"/>
          </a:xfrm>
          <a:prstGeom prst="rect">
            <a:avLst/>
          </a:prstGeom>
          <a:solidFill>
            <a:schemeClr val="bg2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Wireframe">
            <a:bevelT w="13500" h="13500" prst="angle"/>
            <a:bevelB w="13500" h="13500" prst="angle"/>
            <a:extrusionClr>
              <a:schemeClr val="bg2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391400" y="51816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 flipH="1" flipV="1">
            <a:off x="7010400" y="3886200"/>
            <a:ext cx="1295400" cy="1295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 flipH="1" flipV="1">
            <a:off x="7010400" y="3886200"/>
            <a:ext cx="381000" cy="1295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7595" name="Line 11"/>
          <p:cNvSpPr>
            <a:spLocks noChangeShapeType="1"/>
          </p:cNvSpPr>
          <p:nvPr/>
        </p:nvSpPr>
        <p:spPr bwMode="auto">
          <a:xfrm flipH="1" flipV="1">
            <a:off x="7010400" y="3962400"/>
            <a:ext cx="381000" cy="2133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7596" name="AutoShape 12"/>
          <p:cNvSpPr>
            <a:spLocks noChangeArrowheads="1"/>
          </p:cNvSpPr>
          <p:nvPr/>
        </p:nvSpPr>
        <p:spPr bwMode="auto">
          <a:xfrm>
            <a:off x="4267200" y="2971800"/>
            <a:ext cx="914400" cy="914400"/>
          </a:xfrm>
          <a:prstGeom prst="rtTriangle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7597" name="Line 13"/>
          <p:cNvSpPr>
            <a:spLocks noChangeShapeType="1"/>
          </p:cNvSpPr>
          <p:nvPr/>
        </p:nvSpPr>
        <p:spPr bwMode="auto">
          <a:xfrm flipV="1">
            <a:off x="4267200" y="2209800"/>
            <a:ext cx="17526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7598" name="Line 14"/>
          <p:cNvSpPr>
            <a:spLocks noChangeShapeType="1"/>
          </p:cNvSpPr>
          <p:nvPr/>
        </p:nvSpPr>
        <p:spPr bwMode="auto">
          <a:xfrm flipV="1">
            <a:off x="5181600" y="2209800"/>
            <a:ext cx="838200" cy="1676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AutoShape 2"/>
          <p:cNvSpPr>
            <a:spLocks noChangeArrowheads="1"/>
          </p:cNvSpPr>
          <p:nvPr/>
        </p:nvSpPr>
        <p:spPr bwMode="auto">
          <a:xfrm>
            <a:off x="3276600" y="3962400"/>
            <a:ext cx="3048000" cy="2514600"/>
          </a:xfrm>
          <a:prstGeom prst="diamond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897" name="Line 9"/>
          <p:cNvSpPr>
            <a:spLocks noChangeShapeType="1"/>
          </p:cNvSpPr>
          <p:nvPr/>
        </p:nvSpPr>
        <p:spPr bwMode="auto">
          <a:xfrm flipH="1">
            <a:off x="3276600" y="2362200"/>
            <a:ext cx="1447800" cy="28194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899" name="Line 11"/>
          <p:cNvSpPr>
            <a:spLocks noChangeShapeType="1"/>
          </p:cNvSpPr>
          <p:nvPr/>
        </p:nvSpPr>
        <p:spPr bwMode="auto">
          <a:xfrm>
            <a:off x="4751388" y="2438400"/>
            <a:ext cx="152400" cy="39624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01" name="Line 13"/>
          <p:cNvSpPr>
            <a:spLocks noChangeShapeType="1"/>
          </p:cNvSpPr>
          <p:nvPr/>
        </p:nvSpPr>
        <p:spPr bwMode="auto">
          <a:xfrm>
            <a:off x="4724400" y="2438400"/>
            <a:ext cx="1600200" cy="28194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02" name="Text Box 14"/>
          <p:cNvSpPr txBox="1">
            <a:spLocks noChangeArrowheads="1"/>
          </p:cNvSpPr>
          <p:nvPr/>
        </p:nvSpPr>
        <p:spPr bwMode="auto">
          <a:xfrm>
            <a:off x="1066800" y="304800"/>
            <a:ext cx="73914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4400"/>
              <a:t>Presto! A square pyramid!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prism is made of congruent shapes.</a:t>
            </a:r>
          </a:p>
        </p:txBody>
      </p:sp>
      <p:sp>
        <p:nvSpPr>
          <p:cNvPr id="38916" name="AutoShape 4"/>
          <p:cNvSpPr>
            <a:spLocks noChangeArrowheads="1"/>
          </p:cNvSpPr>
          <p:nvPr/>
        </p:nvSpPr>
        <p:spPr bwMode="auto">
          <a:xfrm>
            <a:off x="4038600" y="3200400"/>
            <a:ext cx="1524000" cy="1524000"/>
          </a:xfrm>
          <a:prstGeom prst="octagon">
            <a:avLst>
              <a:gd name="adj" fmla="val 29287"/>
            </a:avLst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8917" name="AutoShape 5"/>
          <p:cNvSpPr>
            <a:spLocks noChangeArrowheads="1"/>
          </p:cNvSpPr>
          <p:nvPr/>
        </p:nvSpPr>
        <p:spPr bwMode="auto">
          <a:xfrm>
            <a:off x="3200400" y="4114800"/>
            <a:ext cx="1524000" cy="1524000"/>
          </a:xfrm>
          <a:prstGeom prst="octagon">
            <a:avLst>
              <a:gd name="adj" fmla="val 29287"/>
            </a:avLst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8918" name="AutoShape 6"/>
          <p:cNvSpPr>
            <a:spLocks noChangeArrowheads="1"/>
          </p:cNvSpPr>
          <p:nvPr/>
        </p:nvSpPr>
        <p:spPr bwMode="auto">
          <a:xfrm>
            <a:off x="3657600" y="3657600"/>
            <a:ext cx="1524000" cy="1524000"/>
          </a:xfrm>
          <a:prstGeom prst="octagon">
            <a:avLst>
              <a:gd name="adj" fmla="val 29287"/>
            </a:avLst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8919" name="AutoShape 7"/>
          <p:cNvSpPr>
            <a:spLocks noChangeArrowheads="1"/>
          </p:cNvSpPr>
          <p:nvPr/>
        </p:nvSpPr>
        <p:spPr bwMode="auto">
          <a:xfrm>
            <a:off x="2819400" y="4495800"/>
            <a:ext cx="1524000" cy="1524000"/>
          </a:xfrm>
          <a:prstGeom prst="octagon">
            <a:avLst>
              <a:gd name="adj" fmla="val 29287"/>
            </a:avLst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8920" name="AutoShape 8"/>
          <p:cNvSpPr>
            <a:spLocks noChangeArrowheads="1"/>
          </p:cNvSpPr>
          <p:nvPr/>
        </p:nvSpPr>
        <p:spPr bwMode="auto">
          <a:xfrm>
            <a:off x="1219200" y="2743200"/>
            <a:ext cx="1524000" cy="1524000"/>
          </a:xfrm>
          <a:prstGeom prst="octagon">
            <a:avLst>
              <a:gd name="adj" fmla="val 29287"/>
            </a:avLst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8921" name="AutoShape 9"/>
          <p:cNvSpPr>
            <a:spLocks noChangeArrowheads="1"/>
          </p:cNvSpPr>
          <p:nvPr/>
        </p:nvSpPr>
        <p:spPr bwMode="auto">
          <a:xfrm>
            <a:off x="6629400" y="4191000"/>
            <a:ext cx="1524000" cy="1524000"/>
          </a:xfrm>
          <a:prstGeom prst="octagon">
            <a:avLst>
              <a:gd name="adj" fmla="val 29287"/>
            </a:avLst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pyramid is made of similar shapes that get smaller and smaller.</a:t>
            </a:r>
          </a:p>
        </p:txBody>
      </p:sp>
      <p:sp>
        <p:nvSpPr>
          <p:cNvPr id="39939" name="AutoShape 3"/>
          <p:cNvSpPr>
            <a:spLocks noChangeArrowheads="1"/>
          </p:cNvSpPr>
          <p:nvPr/>
        </p:nvSpPr>
        <p:spPr bwMode="auto">
          <a:xfrm>
            <a:off x="3200400" y="4038600"/>
            <a:ext cx="2057400" cy="1828800"/>
          </a:xfrm>
          <a:prstGeom prst="pentagon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9940" name="AutoShape 4"/>
          <p:cNvSpPr>
            <a:spLocks noChangeArrowheads="1"/>
          </p:cNvSpPr>
          <p:nvPr/>
        </p:nvSpPr>
        <p:spPr bwMode="auto">
          <a:xfrm>
            <a:off x="3429000" y="3733800"/>
            <a:ext cx="1676400" cy="1447800"/>
          </a:xfrm>
          <a:prstGeom prst="pentagon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9941" name="AutoShape 5"/>
          <p:cNvSpPr>
            <a:spLocks noChangeArrowheads="1"/>
          </p:cNvSpPr>
          <p:nvPr/>
        </p:nvSpPr>
        <p:spPr bwMode="auto">
          <a:xfrm>
            <a:off x="3581400" y="3505200"/>
            <a:ext cx="1295400" cy="1219200"/>
          </a:xfrm>
          <a:prstGeom prst="pentagon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9942" name="AutoShape 6"/>
          <p:cNvSpPr>
            <a:spLocks noChangeArrowheads="1"/>
          </p:cNvSpPr>
          <p:nvPr/>
        </p:nvSpPr>
        <p:spPr bwMode="auto">
          <a:xfrm>
            <a:off x="3810000" y="3352800"/>
            <a:ext cx="762000" cy="762000"/>
          </a:xfrm>
          <a:prstGeom prst="pentagon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9943" name="AutoShape 7"/>
          <p:cNvSpPr>
            <a:spLocks noChangeArrowheads="1"/>
          </p:cNvSpPr>
          <p:nvPr/>
        </p:nvSpPr>
        <p:spPr bwMode="auto">
          <a:xfrm>
            <a:off x="381000" y="1828800"/>
            <a:ext cx="2057400" cy="1828800"/>
          </a:xfrm>
          <a:prstGeom prst="pentagon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9944" name="AutoShape 8"/>
          <p:cNvSpPr>
            <a:spLocks noChangeArrowheads="1"/>
          </p:cNvSpPr>
          <p:nvPr/>
        </p:nvSpPr>
        <p:spPr bwMode="auto">
          <a:xfrm>
            <a:off x="6324600" y="4495800"/>
            <a:ext cx="762000" cy="609600"/>
          </a:xfrm>
          <a:prstGeom prst="pentagon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xfrm>
            <a:off x="762000" y="1752600"/>
            <a:ext cx="7772400" cy="1143000"/>
          </a:xfrm>
        </p:spPr>
        <p:txBody>
          <a:bodyPr/>
          <a:lstStyle/>
          <a:p>
            <a:r>
              <a:rPr lang="en-US"/>
              <a:t>If you know the names of common polygons, then naming a prism or pyramid will be easy for you.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Look at the polygon on the bottom of the shape.</a:t>
            </a:r>
          </a:p>
        </p:txBody>
      </p:sp>
      <p:sp>
        <p:nvSpPr>
          <p:cNvPr id="44035" name="Rectangle 3"/>
          <p:cNvSpPr>
            <a:spLocks noChangeArrowheads="1"/>
          </p:cNvSpPr>
          <p:nvPr/>
        </p:nvSpPr>
        <p:spPr bwMode="auto">
          <a:xfrm>
            <a:off x="2895600" y="3124200"/>
            <a:ext cx="3124200" cy="8382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This polygon is a rectangle.</a:t>
            </a:r>
          </a:p>
        </p:txBody>
      </p:sp>
      <p:sp>
        <p:nvSpPr>
          <p:cNvPr id="45059" name="Rectangle 3"/>
          <p:cNvSpPr>
            <a:spLocks noChangeArrowheads="1"/>
          </p:cNvSpPr>
          <p:nvPr/>
        </p:nvSpPr>
        <p:spPr bwMode="auto">
          <a:xfrm>
            <a:off x="2895600" y="3124200"/>
            <a:ext cx="3124200" cy="8382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This shape is a rectangular prism.</a:t>
            </a:r>
          </a:p>
        </p:txBody>
      </p:sp>
      <p:sp>
        <p:nvSpPr>
          <p:cNvPr id="46083" name="Rectangle 3"/>
          <p:cNvSpPr>
            <a:spLocks noChangeArrowheads="1"/>
          </p:cNvSpPr>
          <p:nvPr/>
        </p:nvSpPr>
        <p:spPr bwMode="auto">
          <a:xfrm>
            <a:off x="2895600" y="3124200"/>
            <a:ext cx="3124200" cy="838200"/>
          </a:xfrm>
          <a:prstGeom prst="rect">
            <a:avLst/>
          </a:prstGeom>
          <a:solidFill>
            <a:schemeClr val="bg1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1801800" prstMaterial="legacyWireframe">
            <a:bevelT w="13500" h="13500" prst="angle"/>
            <a:bevelB w="13500" h="13500" prst="angle"/>
            <a:extrusionClr>
              <a:schemeClr val="bg1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This shape is a rectangular pyramid.</a:t>
            </a:r>
          </a:p>
        </p:txBody>
      </p:sp>
      <p:sp>
        <p:nvSpPr>
          <p:cNvPr id="47107" name="Rectangle 3"/>
          <p:cNvSpPr>
            <a:spLocks noChangeArrowheads="1"/>
          </p:cNvSpPr>
          <p:nvPr/>
        </p:nvSpPr>
        <p:spPr bwMode="auto">
          <a:xfrm>
            <a:off x="2895600" y="3124200"/>
            <a:ext cx="3124200" cy="838200"/>
          </a:xfrm>
          <a:prstGeom prst="rect">
            <a:avLst/>
          </a:prstGeom>
          <a:solidFill>
            <a:schemeClr val="bg1"/>
          </a:solidFill>
          <a:ln w="9525">
            <a:miter lim="800000"/>
            <a:headEnd/>
            <a:tailEnd/>
          </a:ln>
          <a:effectLst/>
          <a:scene3d>
            <a:camera prst="legacyPerspectiveTopRight"/>
            <a:lightRig rig="legacyFlat3" dir="b"/>
          </a:scene3d>
          <a:sp3d extrusionH="121893000" prstMaterial="legacyMatte">
            <a:bevelT w="13500" h="13500" prst="angle"/>
            <a:bevelB w="13500" h="13500" prst="angle"/>
            <a:extrusionClr>
              <a:schemeClr val="bg1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  <p:sp>
        <p:nvSpPr>
          <p:cNvPr id="47108" name="Rectangle 4"/>
          <p:cNvSpPr>
            <a:spLocks noChangeArrowheads="1"/>
          </p:cNvSpPr>
          <p:nvPr/>
        </p:nvSpPr>
        <p:spPr bwMode="auto">
          <a:xfrm>
            <a:off x="2895600" y="3124200"/>
            <a:ext cx="3124200" cy="8382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7109" name="Line 5"/>
          <p:cNvSpPr>
            <a:spLocks noChangeShapeType="1"/>
          </p:cNvSpPr>
          <p:nvPr/>
        </p:nvSpPr>
        <p:spPr bwMode="auto">
          <a:xfrm flipV="1">
            <a:off x="2895600" y="1905000"/>
            <a:ext cx="4343400" cy="1219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7110" name="Line 6"/>
          <p:cNvSpPr>
            <a:spLocks noChangeShapeType="1"/>
          </p:cNvSpPr>
          <p:nvPr/>
        </p:nvSpPr>
        <p:spPr bwMode="auto">
          <a:xfrm flipV="1">
            <a:off x="6019800" y="1905000"/>
            <a:ext cx="1219200" cy="1219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7111" name="Line 7"/>
          <p:cNvSpPr>
            <a:spLocks noChangeShapeType="1"/>
          </p:cNvSpPr>
          <p:nvPr/>
        </p:nvSpPr>
        <p:spPr bwMode="auto">
          <a:xfrm flipV="1">
            <a:off x="6019800" y="1905000"/>
            <a:ext cx="1219200" cy="2057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This is a pentagon.</a:t>
            </a:r>
          </a:p>
        </p:txBody>
      </p:sp>
      <p:sp>
        <p:nvSpPr>
          <p:cNvPr id="48131" name="AutoShape 3"/>
          <p:cNvSpPr>
            <a:spLocks noChangeArrowheads="1"/>
          </p:cNvSpPr>
          <p:nvPr/>
        </p:nvSpPr>
        <p:spPr bwMode="auto">
          <a:xfrm>
            <a:off x="3886200" y="3657600"/>
            <a:ext cx="1876425" cy="1752600"/>
          </a:xfrm>
          <a:prstGeom prst="pentagon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This is a pentagonal prism.</a:t>
            </a:r>
          </a:p>
        </p:txBody>
      </p:sp>
      <p:sp>
        <p:nvSpPr>
          <p:cNvPr id="49155" name="AutoShape 3"/>
          <p:cNvSpPr>
            <a:spLocks noChangeArrowheads="1"/>
          </p:cNvSpPr>
          <p:nvPr/>
        </p:nvSpPr>
        <p:spPr bwMode="auto">
          <a:xfrm>
            <a:off x="3886200" y="3657600"/>
            <a:ext cx="1876425" cy="1752600"/>
          </a:xfrm>
          <a:prstGeom prst="pentagon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9156" name="AutoShape 4"/>
          <p:cNvSpPr>
            <a:spLocks noChangeArrowheads="1"/>
          </p:cNvSpPr>
          <p:nvPr/>
        </p:nvSpPr>
        <p:spPr bwMode="auto">
          <a:xfrm>
            <a:off x="6172200" y="2743200"/>
            <a:ext cx="1876425" cy="1752600"/>
          </a:xfrm>
          <a:prstGeom prst="pentagon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9158" name="Line 6"/>
          <p:cNvSpPr>
            <a:spLocks noChangeShapeType="1"/>
          </p:cNvSpPr>
          <p:nvPr/>
        </p:nvSpPr>
        <p:spPr bwMode="auto">
          <a:xfrm flipV="1">
            <a:off x="4800600" y="2743200"/>
            <a:ext cx="228600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9159" name="Line 7"/>
          <p:cNvSpPr>
            <a:spLocks noChangeShapeType="1"/>
          </p:cNvSpPr>
          <p:nvPr/>
        </p:nvSpPr>
        <p:spPr bwMode="auto">
          <a:xfrm flipV="1">
            <a:off x="5715000" y="3429000"/>
            <a:ext cx="228600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9160" name="Line 8"/>
          <p:cNvSpPr>
            <a:spLocks noChangeShapeType="1"/>
          </p:cNvSpPr>
          <p:nvPr/>
        </p:nvSpPr>
        <p:spPr bwMode="auto">
          <a:xfrm flipV="1">
            <a:off x="5410200" y="4495800"/>
            <a:ext cx="228600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9161" name="Line 9"/>
          <p:cNvSpPr>
            <a:spLocks noChangeShapeType="1"/>
          </p:cNvSpPr>
          <p:nvPr/>
        </p:nvSpPr>
        <p:spPr bwMode="auto">
          <a:xfrm flipV="1">
            <a:off x="3962400" y="3429000"/>
            <a:ext cx="220980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9162" name="Line 10"/>
          <p:cNvSpPr>
            <a:spLocks noChangeShapeType="1"/>
          </p:cNvSpPr>
          <p:nvPr/>
        </p:nvSpPr>
        <p:spPr bwMode="auto">
          <a:xfrm flipV="1">
            <a:off x="4191000" y="4495800"/>
            <a:ext cx="228600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9" name="AutoShape 2053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This is a pentagonal pyramid.</a:t>
            </a:r>
          </a:p>
        </p:txBody>
      </p:sp>
      <p:sp>
        <p:nvSpPr>
          <p:cNvPr id="50179" name="AutoShape 3"/>
          <p:cNvSpPr>
            <a:spLocks noChangeArrowheads="1"/>
          </p:cNvSpPr>
          <p:nvPr/>
        </p:nvSpPr>
        <p:spPr bwMode="auto">
          <a:xfrm>
            <a:off x="3886200" y="3657600"/>
            <a:ext cx="1876425" cy="1752600"/>
          </a:xfrm>
          <a:prstGeom prst="pentagon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0180" name="Line 4"/>
          <p:cNvSpPr>
            <a:spLocks noChangeShapeType="1"/>
          </p:cNvSpPr>
          <p:nvPr/>
        </p:nvSpPr>
        <p:spPr bwMode="auto">
          <a:xfrm flipV="1">
            <a:off x="4267200" y="1905000"/>
            <a:ext cx="609600" cy="3505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0181" name="Line 5"/>
          <p:cNvSpPr>
            <a:spLocks noChangeShapeType="1"/>
          </p:cNvSpPr>
          <p:nvPr/>
        </p:nvSpPr>
        <p:spPr bwMode="auto">
          <a:xfrm flipH="1" flipV="1">
            <a:off x="4876800" y="1981200"/>
            <a:ext cx="533400" cy="3429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0182" name="Line 6"/>
          <p:cNvSpPr>
            <a:spLocks noChangeShapeType="1"/>
          </p:cNvSpPr>
          <p:nvPr/>
        </p:nvSpPr>
        <p:spPr bwMode="auto">
          <a:xfrm flipV="1">
            <a:off x="3886200" y="1981200"/>
            <a:ext cx="990600" cy="2286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0183" name="Line 7"/>
          <p:cNvSpPr>
            <a:spLocks noChangeShapeType="1"/>
          </p:cNvSpPr>
          <p:nvPr/>
        </p:nvSpPr>
        <p:spPr bwMode="auto">
          <a:xfrm flipH="1" flipV="1">
            <a:off x="4876800" y="1981200"/>
            <a:ext cx="838200" cy="2362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0184" name="Line 8"/>
          <p:cNvSpPr>
            <a:spLocks noChangeShapeType="1"/>
          </p:cNvSpPr>
          <p:nvPr/>
        </p:nvSpPr>
        <p:spPr bwMode="auto">
          <a:xfrm flipV="1">
            <a:off x="4876800" y="2057400"/>
            <a:ext cx="0" cy="1600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This is an octagon.</a:t>
            </a:r>
          </a:p>
        </p:txBody>
      </p:sp>
      <p:sp>
        <p:nvSpPr>
          <p:cNvPr id="51204" name="AutoShape 4"/>
          <p:cNvSpPr>
            <a:spLocks noChangeArrowheads="1"/>
          </p:cNvSpPr>
          <p:nvPr/>
        </p:nvSpPr>
        <p:spPr bwMode="auto">
          <a:xfrm>
            <a:off x="3505200" y="4114800"/>
            <a:ext cx="1828800" cy="1676400"/>
          </a:xfrm>
          <a:prstGeom prst="octagon">
            <a:avLst>
              <a:gd name="adj" fmla="val 29287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This is an octagonal prism.</a:t>
            </a:r>
          </a:p>
        </p:txBody>
      </p:sp>
      <p:sp>
        <p:nvSpPr>
          <p:cNvPr id="52227" name="AutoShape 3"/>
          <p:cNvSpPr>
            <a:spLocks noChangeArrowheads="1"/>
          </p:cNvSpPr>
          <p:nvPr/>
        </p:nvSpPr>
        <p:spPr bwMode="auto">
          <a:xfrm>
            <a:off x="3505200" y="4114800"/>
            <a:ext cx="1828800" cy="1676400"/>
          </a:xfrm>
          <a:prstGeom prst="octagon">
            <a:avLst>
              <a:gd name="adj" fmla="val 29287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2228" name="AutoShape 4"/>
          <p:cNvSpPr>
            <a:spLocks noChangeArrowheads="1"/>
          </p:cNvSpPr>
          <p:nvPr/>
        </p:nvSpPr>
        <p:spPr bwMode="auto">
          <a:xfrm>
            <a:off x="6477000" y="2362200"/>
            <a:ext cx="1828800" cy="1676400"/>
          </a:xfrm>
          <a:prstGeom prst="octagon">
            <a:avLst>
              <a:gd name="adj" fmla="val 29287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2229" name="Line 5"/>
          <p:cNvSpPr>
            <a:spLocks noChangeShapeType="1"/>
          </p:cNvSpPr>
          <p:nvPr/>
        </p:nvSpPr>
        <p:spPr bwMode="auto">
          <a:xfrm flipV="1">
            <a:off x="4876800" y="2362200"/>
            <a:ext cx="2895600" cy="1752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2230" name="Line 6"/>
          <p:cNvSpPr>
            <a:spLocks noChangeShapeType="1"/>
          </p:cNvSpPr>
          <p:nvPr/>
        </p:nvSpPr>
        <p:spPr bwMode="auto">
          <a:xfrm flipV="1">
            <a:off x="5334000" y="2819400"/>
            <a:ext cx="2971800" cy="1752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2231" name="Line 7"/>
          <p:cNvSpPr>
            <a:spLocks noChangeShapeType="1"/>
          </p:cNvSpPr>
          <p:nvPr/>
        </p:nvSpPr>
        <p:spPr bwMode="auto">
          <a:xfrm flipV="1">
            <a:off x="5334000" y="3581400"/>
            <a:ext cx="2971800" cy="1752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2232" name="Line 8"/>
          <p:cNvSpPr>
            <a:spLocks noChangeShapeType="1"/>
          </p:cNvSpPr>
          <p:nvPr/>
        </p:nvSpPr>
        <p:spPr bwMode="auto">
          <a:xfrm flipV="1">
            <a:off x="4876800" y="4038600"/>
            <a:ext cx="2971800" cy="1752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2233" name="Line 9"/>
          <p:cNvSpPr>
            <a:spLocks noChangeShapeType="1"/>
          </p:cNvSpPr>
          <p:nvPr/>
        </p:nvSpPr>
        <p:spPr bwMode="auto">
          <a:xfrm flipV="1">
            <a:off x="3962400" y="2362200"/>
            <a:ext cx="3048000" cy="1752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2235" name="Line 11"/>
          <p:cNvSpPr>
            <a:spLocks noChangeShapeType="1"/>
          </p:cNvSpPr>
          <p:nvPr/>
        </p:nvSpPr>
        <p:spPr bwMode="auto">
          <a:xfrm flipV="1">
            <a:off x="3505200" y="3581400"/>
            <a:ext cx="2971800" cy="1676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2236" name="Line 12"/>
          <p:cNvSpPr>
            <a:spLocks noChangeShapeType="1"/>
          </p:cNvSpPr>
          <p:nvPr/>
        </p:nvSpPr>
        <p:spPr bwMode="auto">
          <a:xfrm flipV="1">
            <a:off x="3962400" y="4038600"/>
            <a:ext cx="2971800" cy="1752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2237" name="Line 13"/>
          <p:cNvSpPr>
            <a:spLocks noChangeShapeType="1"/>
          </p:cNvSpPr>
          <p:nvPr/>
        </p:nvSpPr>
        <p:spPr bwMode="auto">
          <a:xfrm flipV="1">
            <a:off x="3505200" y="2819400"/>
            <a:ext cx="2971800" cy="1752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This is an octagonal pyramid.</a:t>
            </a:r>
          </a:p>
        </p:txBody>
      </p:sp>
      <p:sp>
        <p:nvSpPr>
          <p:cNvPr id="53251" name="AutoShape 3"/>
          <p:cNvSpPr>
            <a:spLocks noChangeArrowheads="1"/>
          </p:cNvSpPr>
          <p:nvPr/>
        </p:nvSpPr>
        <p:spPr bwMode="auto">
          <a:xfrm>
            <a:off x="3505200" y="4114800"/>
            <a:ext cx="1828800" cy="1676400"/>
          </a:xfrm>
          <a:prstGeom prst="octagon">
            <a:avLst>
              <a:gd name="adj" fmla="val 29287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3252" name="Line 4"/>
          <p:cNvSpPr>
            <a:spLocks noChangeShapeType="1"/>
          </p:cNvSpPr>
          <p:nvPr/>
        </p:nvSpPr>
        <p:spPr bwMode="auto">
          <a:xfrm flipV="1">
            <a:off x="3962400" y="1676400"/>
            <a:ext cx="457200" cy="4114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3253" name="Line 5"/>
          <p:cNvSpPr>
            <a:spLocks noChangeShapeType="1"/>
          </p:cNvSpPr>
          <p:nvPr/>
        </p:nvSpPr>
        <p:spPr bwMode="auto">
          <a:xfrm flipH="1" flipV="1">
            <a:off x="4419600" y="1676400"/>
            <a:ext cx="457200" cy="4114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3254" name="Line 6"/>
          <p:cNvSpPr>
            <a:spLocks noChangeShapeType="1"/>
          </p:cNvSpPr>
          <p:nvPr/>
        </p:nvSpPr>
        <p:spPr bwMode="auto">
          <a:xfrm flipV="1">
            <a:off x="3505200" y="1676400"/>
            <a:ext cx="914400" cy="3581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3255" name="Line 7"/>
          <p:cNvSpPr>
            <a:spLocks noChangeShapeType="1"/>
          </p:cNvSpPr>
          <p:nvPr/>
        </p:nvSpPr>
        <p:spPr bwMode="auto">
          <a:xfrm flipH="1" flipV="1">
            <a:off x="4419600" y="1676400"/>
            <a:ext cx="914400" cy="3581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3256" name="Line 8"/>
          <p:cNvSpPr>
            <a:spLocks noChangeShapeType="1"/>
          </p:cNvSpPr>
          <p:nvPr/>
        </p:nvSpPr>
        <p:spPr bwMode="auto">
          <a:xfrm flipV="1">
            <a:off x="3505200" y="1676400"/>
            <a:ext cx="914400" cy="2895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3257" name="Line 9"/>
          <p:cNvSpPr>
            <a:spLocks noChangeShapeType="1"/>
          </p:cNvSpPr>
          <p:nvPr/>
        </p:nvSpPr>
        <p:spPr bwMode="auto">
          <a:xfrm flipH="1" flipV="1">
            <a:off x="4419600" y="1752600"/>
            <a:ext cx="914400" cy="2819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3258" name="Line 10"/>
          <p:cNvSpPr>
            <a:spLocks noChangeShapeType="1"/>
          </p:cNvSpPr>
          <p:nvPr/>
        </p:nvSpPr>
        <p:spPr bwMode="auto">
          <a:xfrm flipV="1">
            <a:off x="4038600" y="1752600"/>
            <a:ext cx="381000" cy="2362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3259" name="Line 11"/>
          <p:cNvSpPr>
            <a:spLocks noChangeShapeType="1"/>
          </p:cNvSpPr>
          <p:nvPr/>
        </p:nvSpPr>
        <p:spPr bwMode="auto">
          <a:xfrm flipH="1" flipV="1">
            <a:off x="4419600" y="1752600"/>
            <a:ext cx="457200" cy="2362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133600"/>
            <a:ext cx="7772400" cy="1143000"/>
          </a:xfrm>
        </p:spPr>
        <p:txBody>
          <a:bodyPr/>
          <a:lstStyle/>
          <a:p>
            <a:r>
              <a:rPr lang="en-US"/>
              <a:t>If you know the common polygons and if you know the difference between a prism and a pyramid, naming these shapes is easy.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1981200"/>
            <a:ext cx="7772400" cy="1143000"/>
          </a:xfrm>
        </p:spPr>
        <p:txBody>
          <a:bodyPr/>
          <a:lstStyle/>
          <a:p>
            <a:r>
              <a:rPr lang="en-US"/>
              <a:t>The only unique name that you have to remember is the “cube.”</a:t>
            </a:r>
          </a:p>
        </p:txBody>
      </p:sp>
      <p:sp>
        <p:nvSpPr>
          <p:cNvPr id="56323" name="Rectangle 3"/>
          <p:cNvSpPr>
            <a:spLocks noChangeArrowheads="1"/>
          </p:cNvSpPr>
          <p:nvPr/>
        </p:nvSpPr>
        <p:spPr bwMode="auto">
          <a:xfrm>
            <a:off x="3962400" y="4343400"/>
            <a:ext cx="914400" cy="914400"/>
          </a:xfrm>
          <a:prstGeom prst="rect">
            <a:avLst/>
          </a:prstGeom>
          <a:solidFill>
            <a:schemeClr val="accent1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Wireframe">
            <a:bevelT w="13500" h="13500" prst="angle"/>
            <a:bevelB w="13500" h="13500" prst="angle"/>
            <a:extrusionClr>
              <a:schemeClr val="accent1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  <p:sp>
        <p:nvSpPr>
          <p:cNvPr id="56324" name="Rectangle 4"/>
          <p:cNvSpPr>
            <a:spLocks noChangeArrowheads="1"/>
          </p:cNvSpPr>
          <p:nvPr/>
        </p:nvSpPr>
        <p:spPr bwMode="auto">
          <a:xfrm>
            <a:off x="6477000" y="5486400"/>
            <a:ext cx="914400" cy="914400"/>
          </a:xfrm>
          <a:prstGeom prst="rect">
            <a:avLst/>
          </a:prstGeom>
          <a:solidFill>
            <a:schemeClr val="accent1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Wireframe">
            <a:bevelT w="13500" h="13500" prst="angle"/>
            <a:bevelB w="13500" h="13500" prst="angle"/>
            <a:extrusionClr>
              <a:schemeClr val="accent1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  <p:sp>
        <p:nvSpPr>
          <p:cNvPr id="56325" name="Rectangle 5"/>
          <p:cNvSpPr>
            <a:spLocks noChangeArrowheads="1"/>
          </p:cNvSpPr>
          <p:nvPr/>
        </p:nvSpPr>
        <p:spPr bwMode="auto">
          <a:xfrm>
            <a:off x="1371600" y="5562600"/>
            <a:ext cx="914400" cy="914400"/>
          </a:xfrm>
          <a:prstGeom prst="rect">
            <a:avLst/>
          </a:prstGeom>
          <a:solidFill>
            <a:schemeClr val="accent1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Wireframe">
            <a:bevelT w="13500" h="13500" prst="angle"/>
            <a:bevelB w="13500" h="13500" prst="angle"/>
            <a:extrusionClr>
              <a:schemeClr val="accent1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cube is a specific kind of rectangular prism.</a:t>
            </a:r>
          </a:p>
        </p:txBody>
      </p:sp>
      <p:sp>
        <p:nvSpPr>
          <p:cNvPr id="57347" name="Rectangle 3"/>
          <p:cNvSpPr>
            <a:spLocks noChangeArrowheads="1"/>
          </p:cNvSpPr>
          <p:nvPr/>
        </p:nvSpPr>
        <p:spPr bwMode="auto">
          <a:xfrm>
            <a:off x="3962400" y="4343400"/>
            <a:ext cx="914400" cy="914400"/>
          </a:xfrm>
          <a:prstGeom prst="rect">
            <a:avLst/>
          </a:prstGeom>
          <a:solidFill>
            <a:schemeClr val="accent1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Wireframe">
            <a:bevelT w="13500" h="13500" prst="angle"/>
            <a:bevelB w="13500" h="13500" prst="angle"/>
            <a:extrusionClr>
              <a:schemeClr val="accent1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  <p:sp>
        <p:nvSpPr>
          <p:cNvPr id="57348" name="Rectangle 4"/>
          <p:cNvSpPr>
            <a:spLocks noChangeArrowheads="1"/>
          </p:cNvSpPr>
          <p:nvPr/>
        </p:nvSpPr>
        <p:spPr bwMode="auto">
          <a:xfrm>
            <a:off x="6477000" y="5486400"/>
            <a:ext cx="914400" cy="914400"/>
          </a:xfrm>
          <a:prstGeom prst="rect">
            <a:avLst/>
          </a:prstGeom>
          <a:solidFill>
            <a:schemeClr val="accent1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Wireframe">
            <a:bevelT w="13500" h="13500" prst="angle"/>
            <a:bevelB w="13500" h="13500" prst="angle"/>
            <a:extrusionClr>
              <a:schemeClr val="accent1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  <p:sp>
        <p:nvSpPr>
          <p:cNvPr id="57349" name="Rectangle 5"/>
          <p:cNvSpPr>
            <a:spLocks noChangeArrowheads="1"/>
          </p:cNvSpPr>
          <p:nvPr/>
        </p:nvSpPr>
        <p:spPr bwMode="auto">
          <a:xfrm>
            <a:off x="1371600" y="5562600"/>
            <a:ext cx="914400" cy="914400"/>
          </a:xfrm>
          <a:prstGeom prst="rect">
            <a:avLst/>
          </a:prstGeom>
          <a:solidFill>
            <a:schemeClr val="accent1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Wireframe">
            <a:bevelT w="13500" h="13500" prst="angle"/>
            <a:bevelB w="13500" h="13500" prst="angle"/>
            <a:extrusionClr>
              <a:schemeClr val="accent1"/>
            </a:extrusionClr>
          </a:sp3d>
        </p:spPr>
        <p:txBody>
          <a:bodyPr wrap="none" anchor="ctr">
            <a:flatTx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rectangular prism that has 6 congruent faces is called a cube.</a:t>
            </a:r>
          </a:p>
        </p:txBody>
      </p:sp>
      <p:sp>
        <p:nvSpPr>
          <p:cNvPr id="58371" name="Rectangle 3"/>
          <p:cNvSpPr>
            <a:spLocks noChangeArrowheads="1"/>
          </p:cNvSpPr>
          <p:nvPr/>
        </p:nvSpPr>
        <p:spPr bwMode="auto">
          <a:xfrm>
            <a:off x="27432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8372" name="Rectangle 4"/>
          <p:cNvSpPr>
            <a:spLocks noChangeArrowheads="1"/>
          </p:cNvSpPr>
          <p:nvPr/>
        </p:nvSpPr>
        <p:spPr bwMode="auto">
          <a:xfrm>
            <a:off x="36576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8373" name="Rectangle 5"/>
          <p:cNvSpPr>
            <a:spLocks noChangeArrowheads="1"/>
          </p:cNvSpPr>
          <p:nvPr/>
        </p:nvSpPr>
        <p:spPr bwMode="auto">
          <a:xfrm>
            <a:off x="3657600" y="51816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8374" name="Rectangle 6"/>
          <p:cNvSpPr>
            <a:spLocks noChangeArrowheads="1"/>
          </p:cNvSpPr>
          <p:nvPr/>
        </p:nvSpPr>
        <p:spPr bwMode="auto">
          <a:xfrm>
            <a:off x="45720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8375" name="Rectangle 7"/>
          <p:cNvSpPr>
            <a:spLocks noChangeArrowheads="1"/>
          </p:cNvSpPr>
          <p:nvPr/>
        </p:nvSpPr>
        <p:spPr bwMode="auto">
          <a:xfrm>
            <a:off x="5486400" y="4267200"/>
            <a:ext cx="914400" cy="914400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8376" name="Rectangle 8"/>
          <p:cNvSpPr>
            <a:spLocks noChangeArrowheads="1"/>
          </p:cNvSpPr>
          <p:nvPr/>
        </p:nvSpPr>
        <p:spPr bwMode="auto">
          <a:xfrm>
            <a:off x="3657600" y="33528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A rectangular prism that has 6 congruent faces is called a cube.</a:t>
            </a:r>
          </a:p>
        </p:txBody>
      </p:sp>
      <p:sp>
        <p:nvSpPr>
          <p:cNvPr id="59395" name="Rectangle 3"/>
          <p:cNvSpPr>
            <a:spLocks noChangeArrowheads="1"/>
          </p:cNvSpPr>
          <p:nvPr/>
        </p:nvSpPr>
        <p:spPr bwMode="auto">
          <a:xfrm>
            <a:off x="27432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9396" name="Rectangle 4"/>
          <p:cNvSpPr>
            <a:spLocks noChangeArrowheads="1"/>
          </p:cNvSpPr>
          <p:nvPr/>
        </p:nvSpPr>
        <p:spPr bwMode="auto">
          <a:xfrm>
            <a:off x="36576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9397" name="Rectangle 5"/>
          <p:cNvSpPr>
            <a:spLocks noChangeArrowheads="1"/>
          </p:cNvSpPr>
          <p:nvPr/>
        </p:nvSpPr>
        <p:spPr bwMode="auto">
          <a:xfrm>
            <a:off x="3657600" y="51816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9398" name="Rectangle 6"/>
          <p:cNvSpPr>
            <a:spLocks noChangeArrowheads="1"/>
          </p:cNvSpPr>
          <p:nvPr/>
        </p:nvSpPr>
        <p:spPr bwMode="auto">
          <a:xfrm>
            <a:off x="45720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9399" name="Rectangle 7"/>
          <p:cNvSpPr>
            <a:spLocks noChangeArrowheads="1"/>
          </p:cNvSpPr>
          <p:nvPr/>
        </p:nvSpPr>
        <p:spPr bwMode="auto">
          <a:xfrm>
            <a:off x="5486400" y="4267200"/>
            <a:ext cx="914400" cy="914400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9401" name="Line 9"/>
          <p:cNvSpPr>
            <a:spLocks noChangeShapeType="1"/>
          </p:cNvSpPr>
          <p:nvPr/>
        </p:nvSpPr>
        <p:spPr bwMode="auto">
          <a:xfrm>
            <a:off x="4114800" y="35814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9402" name="Line 10"/>
          <p:cNvSpPr>
            <a:spLocks noChangeShapeType="1"/>
          </p:cNvSpPr>
          <p:nvPr/>
        </p:nvSpPr>
        <p:spPr bwMode="auto">
          <a:xfrm flipV="1">
            <a:off x="3657600" y="35814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9403" name="Line 11"/>
          <p:cNvSpPr>
            <a:spLocks noChangeShapeType="1"/>
          </p:cNvSpPr>
          <p:nvPr/>
        </p:nvSpPr>
        <p:spPr bwMode="auto">
          <a:xfrm flipV="1">
            <a:off x="4572000" y="35814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A rectangular prism that has 6 congruent faces is called a cube.</a:t>
            </a:r>
          </a:p>
        </p:txBody>
      </p:sp>
      <p:sp>
        <p:nvSpPr>
          <p:cNvPr id="60419" name="Rectangle 3"/>
          <p:cNvSpPr>
            <a:spLocks noChangeArrowheads="1"/>
          </p:cNvSpPr>
          <p:nvPr/>
        </p:nvSpPr>
        <p:spPr bwMode="auto">
          <a:xfrm>
            <a:off x="27432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0420" name="Rectangle 4"/>
          <p:cNvSpPr>
            <a:spLocks noChangeArrowheads="1"/>
          </p:cNvSpPr>
          <p:nvPr/>
        </p:nvSpPr>
        <p:spPr bwMode="auto">
          <a:xfrm>
            <a:off x="36576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0422" name="Rectangle 6"/>
          <p:cNvSpPr>
            <a:spLocks noChangeArrowheads="1"/>
          </p:cNvSpPr>
          <p:nvPr/>
        </p:nvSpPr>
        <p:spPr bwMode="auto">
          <a:xfrm>
            <a:off x="45720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0423" name="Rectangle 7"/>
          <p:cNvSpPr>
            <a:spLocks noChangeArrowheads="1"/>
          </p:cNvSpPr>
          <p:nvPr/>
        </p:nvSpPr>
        <p:spPr bwMode="auto">
          <a:xfrm>
            <a:off x="5486400" y="4267200"/>
            <a:ext cx="914400" cy="914400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0424" name="Line 8"/>
          <p:cNvSpPr>
            <a:spLocks noChangeShapeType="1"/>
          </p:cNvSpPr>
          <p:nvPr/>
        </p:nvSpPr>
        <p:spPr bwMode="auto">
          <a:xfrm>
            <a:off x="4114800" y="35814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0425" name="Line 9"/>
          <p:cNvSpPr>
            <a:spLocks noChangeShapeType="1"/>
          </p:cNvSpPr>
          <p:nvPr/>
        </p:nvSpPr>
        <p:spPr bwMode="auto">
          <a:xfrm flipV="1">
            <a:off x="3657600" y="35814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0426" name="Line 10"/>
          <p:cNvSpPr>
            <a:spLocks noChangeShapeType="1"/>
          </p:cNvSpPr>
          <p:nvPr/>
        </p:nvSpPr>
        <p:spPr bwMode="auto">
          <a:xfrm flipV="1">
            <a:off x="4572000" y="35814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0427" name="Line 11"/>
          <p:cNvSpPr>
            <a:spLocks noChangeShapeType="1"/>
          </p:cNvSpPr>
          <p:nvPr/>
        </p:nvSpPr>
        <p:spPr bwMode="auto">
          <a:xfrm>
            <a:off x="4114800" y="44958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0428" name="Line 12"/>
          <p:cNvSpPr>
            <a:spLocks noChangeShapeType="1"/>
          </p:cNvSpPr>
          <p:nvPr/>
        </p:nvSpPr>
        <p:spPr bwMode="auto">
          <a:xfrm flipV="1">
            <a:off x="3657600" y="44958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0429" name="Line 13"/>
          <p:cNvSpPr>
            <a:spLocks noChangeShapeType="1"/>
          </p:cNvSpPr>
          <p:nvPr/>
        </p:nvSpPr>
        <p:spPr bwMode="auto">
          <a:xfrm flipV="1">
            <a:off x="4572000" y="44958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5" name="AutoShape 3"/>
          <p:cNvSpPr>
            <a:spLocks noChangeArrowheads="1"/>
          </p:cNvSpPr>
          <p:nvPr/>
        </p:nvSpPr>
        <p:spPr bwMode="auto">
          <a:xfrm>
            <a:off x="3505200" y="32004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A rectangular prism that has 6 congruent faces is called a cube.</a:t>
            </a:r>
          </a:p>
        </p:txBody>
      </p:sp>
      <p:sp>
        <p:nvSpPr>
          <p:cNvPr id="61444" name="Rectangle 4"/>
          <p:cNvSpPr>
            <a:spLocks noChangeArrowheads="1"/>
          </p:cNvSpPr>
          <p:nvPr/>
        </p:nvSpPr>
        <p:spPr bwMode="auto">
          <a:xfrm>
            <a:off x="36576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445" name="Rectangle 5"/>
          <p:cNvSpPr>
            <a:spLocks noChangeArrowheads="1"/>
          </p:cNvSpPr>
          <p:nvPr/>
        </p:nvSpPr>
        <p:spPr bwMode="auto">
          <a:xfrm>
            <a:off x="45720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446" name="Rectangle 6"/>
          <p:cNvSpPr>
            <a:spLocks noChangeArrowheads="1"/>
          </p:cNvSpPr>
          <p:nvPr/>
        </p:nvSpPr>
        <p:spPr bwMode="auto">
          <a:xfrm>
            <a:off x="5486400" y="4267200"/>
            <a:ext cx="914400" cy="914400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447" name="Line 7"/>
          <p:cNvSpPr>
            <a:spLocks noChangeShapeType="1"/>
          </p:cNvSpPr>
          <p:nvPr/>
        </p:nvSpPr>
        <p:spPr bwMode="auto">
          <a:xfrm>
            <a:off x="4114800" y="35814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448" name="Line 8"/>
          <p:cNvSpPr>
            <a:spLocks noChangeShapeType="1"/>
          </p:cNvSpPr>
          <p:nvPr/>
        </p:nvSpPr>
        <p:spPr bwMode="auto">
          <a:xfrm flipV="1">
            <a:off x="3657600" y="35814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449" name="Line 9"/>
          <p:cNvSpPr>
            <a:spLocks noChangeShapeType="1"/>
          </p:cNvSpPr>
          <p:nvPr/>
        </p:nvSpPr>
        <p:spPr bwMode="auto">
          <a:xfrm flipV="1">
            <a:off x="4572000" y="35814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450" name="Line 10"/>
          <p:cNvSpPr>
            <a:spLocks noChangeShapeType="1"/>
          </p:cNvSpPr>
          <p:nvPr/>
        </p:nvSpPr>
        <p:spPr bwMode="auto">
          <a:xfrm>
            <a:off x="4114800" y="44958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451" name="Line 11"/>
          <p:cNvSpPr>
            <a:spLocks noChangeShapeType="1"/>
          </p:cNvSpPr>
          <p:nvPr/>
        </p:nvSpPr>
        <p:spPr bwMode="auto">
          <a:xfrm flipV="1">
            <a:off x="3657600" y="44958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452" name="Line 12"/>
          <p:cNvSpPr>
            <a:spLocks noChangeShapeType="1"/>
          </p:cNvSpPr>
          <p:nvPr/>
        </p:nvSpPr>
        <p:spPr bwMode="auto">
          <a:xfrm flipV="1">
            <a:off x="4572000" y="44958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453" name="Line 13"/>
          <p:cNvSpPr>
            <a:spLocks noChangeShapeType="1"/>
          </p:cNvSpPr>
          <p:nvPr/>
        </p:nvSpPr>
        <p:spPr bwMode="auto">
          <a:xfrm>
            <a:off x="4114800" y="3581400"/>
            <a:ext cx="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A rectangular prism that has 6 congruent faces is called a cube.</a:t>
            </a:r>
          </a:p>
        </p:txBody>
      </p:sp>
      <p:sp>
        <p:nvSpPr>
          <p:cNvPr id="62467" name="Rectangle 3"/>
          <p:cNvSpPr>
            <a:spLocks noChangeArrowheads="1"/>
          </p:cNvSpPr>
          <p:nvPr/>
        </p:nvSpPr>
        <p:spPr bwMode="auto">
          <a:xfrm>
            <a:off x="36576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2469" name="Rectangle 5"/>
          <p:cNvSpPr>
            <a:spLocks noChangeArrowheads="1"/>
          </p:cNvSpPr>
          <p:nvPr/>
        </p:nvSpPr>
        <p:spPr bwMode="auto">
          <a:xfrm>
            <a:off x="5029200" y="3581400"/>
            <a:ext cx="914400" cy="914400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2470" name="Line 6"/>
          <p:cNvSpPr>
            <a:spLocks noChangeShapeType="1"/>
          </p:cNvSpPr>
          <p:nvPr/>
        </p:nvSpPr>
        <p:spPr bwMode="auto">
          <a:xfrm>
            <a:off x="4114800" y="35814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2471" name="Line 7"/>
          <p:cNvSpPr>
            <a:spLocks noChangeShapeType="1"/>
          </p:cNvSpPr>
          <p:nvPr/>
        </p:nvSpPr>
        <p:spPr bwMode="auto">
          <a:xfrm flipV="1">
            <a:off x="3657600" y="35814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2472" name="Line 8"/>
          <p:cNvSpPr>
            <a:spLocks noChangeShapeType="1"/>
          </p:cNvSpPr>
          <p:nvPr/>
        </p:nvSpPr>
        <p:spPr bwMode="auto">
          <a:xfrm flipV="1">
            <a:off x="4572000" y="35814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2473" name="Line 9"/>
          <p:cNvSpPr>
            <a:spLocks noChangeShapeType="1"/>
          </p:cNvSpPr>
          <p:nvPr/>
        </p:nvSpPr>
        <p:spPr bwMode="auto">
          <a:xfrm>
            <a:off x="4114800" y="44958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2474" name="Line 10"/>
          <p:cNvSpPr>
            <a:spLocks noChangeShapeType="1"/>
          </p:cNvSpPr>
          <p:nvPr/>
        </p:nvSpPr>
        <p:spPr bwMode="auto">
          <a:xfrm flipV="1">
            <a:off x="3657600" y="44958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2475" name="Line 11"/>
          <p:cNvSpPr>
            <a:spLocks noChangeShapeType="1"/>
          </p:cNvSpPr>
          <p:nvPr/>
        </p:nvSpPr>
        <p:spPr bwMode="auto">
          <a:xfrm flipV="1">
            <a:off x="4572000" y="44958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2476" name="Line 12"/>
          <p:cNvSpPr>
            <a:spLocks noChangeShapeType="1"/>
          </p:cNvSpPr>
          <p:nvPr/>
        </p:nvSpPr>
        <p:spPr bwMode="auto">
          <a:xfrm>
            <a:off x="4114800" y="3581400"/>
            <a:ext cx="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501" name="Rectangle 13"/>
          <p:cNvSpPr>
            <a:spLocks noChangeArrowheads="1"/>
          </p:cNvSpPr>
          <p:nvPr/>
        </p:nvSpPr>
        <p:spPr bwMode="auto">
          <a:xfrm>
            <a:off x="4114800" y="3581400"/>
            <a:ext cx="914400" cy="914400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3490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</a:rPr>
              <a:t>A rectangular prism that has 6 congruent faces is called a cube.</a:t>
            </a:r>
          </a:p>
        </p:txBody>
      </p:sp>
      <p:sp>
        <p:nvSpPr>
          <p:cNvPr id="63491" name="Rectangle 3"/>
          <p:cNvSpPr>
            <a:spLocks noChangeArrowheads="1"/>
          </p:cNvSpPr>
          <p:nvPr/>
        </p:nvSpPr>
        <p:spPr bwMode="auto">
          <a:xfrm>
            <a:off x="3657600" y="4267200"/>
            <a:ext cx="914400" cy="914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3493" name="Line 5"/>
          <p:cNvSpPr>
            <a:spLocks noChangeShapeType="1"/>
          </p:cNvSpPr>
          <p:nvPr/>
        </p:nvSpPr>
        <p:spPr bwMode="auto">
          <a:xfrm>
            <a:off x="4114800" y="35814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3494" name="Line 6"/>
          <p:cNvSpPr>
            <a:spLocks noChangeShapeType="1"/>
          </p:cNvSpPr>
          <p:nvPr/>
        </p:nvSpPr>
        <p:spPr bwMode="auto">
          <a:xfrm flipV="1">
            <a:off x="3657600" y="35814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3495" name="Line 7"/>
          <p:cNvSpPr>
            <a:spLocks noChangeShapeType="1"/>
          </p:cNvSpPr>
          <p:nvPr/>
        </p:nvSpPr>
        <p:spPr bwMode="auto">
          <a:xfrm flipV="1">
            <a:off x="4572000" y="35814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3496" name="Line 8"/>
          <p:cNvSpPr>
            <a:spLocks noChangeShapeType="1"/>
          </p:cNvSpPr>
          <p:nvPr/>
        </p:nvSpPr>
        <p:spPr bwMode="auto">
          <a:xfrm>
            <a:off x="4114800" y="44958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3497" name="Line 9"/>
          <p:cNvSpPr>
            <a:spLocks noChangeShapeType="1"/>
          </p:cNvSpPr>
          <p:nvPr/>
        </p:nvSpPr>
        <p:spPr bwMode="auto">
          <a:xfrm flipV="1">
            <a:off x="3657600" y="44958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3498" name="Line 10"/>
          <p:cNvSpPr>
            <a:spLocks noChangeShapeType="1"/>
          </p:cNvSpPr>
          <p:nvPr/>
        </p:nvSpPr>
        <p:spPr bwMode="auto">
          <a:xfrm flipV="1">
            <a:off x="4572000" y="4495800"/>
            <a:ext cx="457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3499" name="Line 11"/>
          <p:cNvSpPr>
            <a:spLocks noChangeShapeType="1"/>
          </p:cNvSpPr>
          <p:nvPr/>
        </p:nvSpPr>
        <p:spPr bwMode="auto">
          <a:xfrm>
            <a:off x="4114800" y="3581400"/>
            <a:ext cx="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3500" name="Line 12"/>
          <p:cNvSpPr>
            <a:spLocks noChangeShapeType="1"/>
          </p:cNvSpPr>
          <p:nvPr/>
        </p:nvSpPr>
        <p:spPr bwMode="auto">
          <a:xfrm>
            <a:off x="5029200" y="3581400"/>
            <a:ext cx="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3502" name="Rectangle 14"/>
          <p:cNvSpPr>
            <a:spLocks noChangeArrowheads="1"/>
          </p:cNvSpPr>
          <p:nvPr/>
        </p:nvSpPr>
        <p:spPr bwMode="auto">
          <a:xfrm>
            <a:off x="4114800" y="4267200"/>
            <a:ext cx="457200" cy="228600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381000"/>
          </a:xfrm>
        </p:spPr>
        <p:txBody>
          <a:bodyPr/>
          <a:lstStyle/>
          <a:p>
            <a:endParaRPr lang="en-US" sz="3000" dirty="0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152400" y="381000"/>
            <a:ext cx="8991600" cy="6477000"/>
          </a:xfrm>
        </p:spPr>
        <p:txBody>
          <a:bodyPr/>
          <a:lstStyle/>
          <a:p>
            <a:r>
              <a:rPr lang="en-US"/>
              <a:t>A </a:t>
            </a:r>
            <a:r>
              <a:rPr lang="en-US" b="1"/>
              <a:t>sphere</a:t>
            </a:r>
            <a:r>
              <a:rPr lang="en-US"/>
              <a:t> is the set of all points in space that are the same distance from a point, the center of the sphere.</a:t>
            </a:r>
          </a:p>
          <a:p>
            <a:endParaRPr lang="en-US"/>
          </a:p>
          <a:p>
            <a:endParaRPr lang="en-US"/>
          </a:p>
          <a:p>
            <a:endParaRPr lang="en-US"/>
          </a:p>
          <a:p>
            <a:endParaRPr lang="en-US"/>
          </a:p>
          <a:p>
            <a:r>
              <a:rPr lang="en-US"/>
              <a:t>A </a:t>
            </a:r>
            <a:r>
              <a:rPr lang="en-US" b="1"/>
              <a:t>hemisphere</a:t>
            </a:r>
            <a:r>
              <a:rPr lang="en-US"/>
              <a:t> is created when a sphere is cut in half.</a:t>
            </a:r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4267200" y="1676400"/>
            <a:ext cx="2590800" cy="2590800"/>
          </a:xfrm>
          <a:prstGeom prst="ellipse">
            <a:avLst/>
          </a:prstGeom>
          <a:solidFill>
            <a:srgbClr val="CC99FF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4267200" y="2667000"/>
            <a:ext cx="2590800" cy="609600"/>
          </a:xfrm>
          <a:prstGeom prst="ellipse">
            <a:avLst/>
          </a:prstGeom>
          <a:solidFill>
            <a:srgbClr val="CC99FF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457200"/>
          </a:xfrm>
        </p:spPr>
        <p:txBody>
          <a:bodyPr/>
          <a:lstStyle/>
          <a:p>
            <a:r>
              <a:rPr lang="en-US" sz="4000"/>
              <a:t>Surface Area of a Sphere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52400" y="381000"/>
            <a:ext cx="8991600" cy="6477000"/>
          </a:xfrm>
        </p:spPr>
        <p:txBody>
          <a:bodyPr/>
          <a:lstStyle/>
          <a:p>
            <a:endParaRPr lang="en-US"/>
          </a:p>
          <a:p>
            <a:endParaRPr lang="en-US"/>
          </a:p>
          <a:p>
            <a:r>
              <a:rPr lang="en-US"/>
              <a:t>Surface area = 4 </a:t>
            </a:r>
            <a:r>
              <a:rPr lang="el-GR">
                <a:cs typeface="Arial" charset="0"/>
              </a:rPr>
              <a:t>π</a:t>
            </a:r>
            <a:r>
              <a:rPr lang="en-US">
                <a:cs typeface="Arial" charset="0"/>
              </a:rPr>
              <a:t> (radius)</a:t>
            </a:r>
            <a:r>
              <a:rPr lang="en-US" baseline="30000">
                <a:cs typeface="Arial" charset="0"/>
              </a:rPr>
              <a:t>2</a:t>
            </a:r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  <a:p>
            <a:r>
              <a:rPr lang="en-US">
                <a:cs typeface="Arial" charset="0"/>
              </a:rPr>
              <a:t>S = 4 </a:t>
            </a:r>
            <a:r>
              <a:rPr lang="el-GR">
                <a:cs typeface="Arial" charset="0"/>
              </a:rPr>
              <a:t>π</a:t>
            </a:r>
            <a:r>
              <a:rPr lang="en-US">
                <a:cs typeface="Arial" charset="0"/>
              </a:rPr>
              <a:t> r</a:t>
            </a:r>
            <a:r>
              <a:rPr lang="en-US" baseline="30000">
                <a:cs typeface="Arial" charset="0"/>
              </a:rPr>
              <a:t>2</a:t>
            </a:r>
            <a:endParaRPr lang="el-GR">
              <a:cs typeface="Arial" charset="0"/>
            </a:endParaRPr>
          </a:p>
        </p:txBody>
      </p:sp>
      <p:sp>
        <p:nvSpPr>
          <p:cNvPr id="4100" name="Oval 4"/>
          <p:cNvSpPr>
            <a:spLocks noChangeArrowheads="1"/>
          </p:cNvSpPr>
          <p:nvPr/>
        </p:nvSpPr>
        <p:spPr bwMode="auto">
          <a:xfrm>
            <a:off x="3657600" y="2819400"/>
            <a:ext cx="3429000" cy="3581400"/>
          </a:xfrm>
          <a:prstGeom prst="ellipse">
            <a:avLst/>
          </a:prstGeom>
          <a:solidFill>
            <a:srgbClr val="00CCFF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101" name="Oval 5"/>
          <p:cNvSpPr>
            <a:spLocks noChangeArrowheads="1"/>
          </p:cNvSpPr>
          <p:nvPr/>
        </p:nvSpPr>
        <p:spPr bwMode="auto">
          <a:xfrm>
            <a:off x="3657600" y="4186238"/>
            <a:ext cx="3429000" cy="842962"/>
          </a:xfrm>
          <a:prstGeom prst="ellipse">
            <a:avLst/>
          </a:prstGeom>
          <a:solidFill>
            <a:srgbClr val="00CCFF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102" name="Oval 6"/>
          <p:cNvSpPr>
            <a:spLocks noChangeArrowheads="1"/>
          </p:cNvSpPr>
          <p:nvPr/>
        </p:nvSpPr>
        <p:spPr bwMode="auto">
          <a:xfrm>
            <a:off x="5257800" y="4495800"/>
            <a:ext cx="228600" cy="2286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103" name="Line 7"/>
          <p:cNvSpPr>
            <a:spLocks noChangeShapeType="1"/>
          </p:cNvSpPr>
          <p:nvPr/>
        </p:nvSpPr>
        <p:spPr bwMode="auto">
          <a:xfrm>
            <a:off x="5486400" y="4648200"/>
            <a:ext cx="16002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104" name="Text Box 8"/>
          <p:cNvSpPr txBox="1">
            <a:spLocks noChangeArrowheads="1"/>
          </p:cNvSpPr>
          <p:nvPr/>
        </p:nvSpPr>
        <p:spPr bwMode="auto">
          <a:xfrm>
            <a:off x="4876800" y="426720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C</a:t>
            </a:r>
          </a:p>
        </p:txBody>
      </p:sp>
      <p:sp>
        <p:nvSpPr>
          <p:cNvPr id="4105" name="Text Box 9"/>
          <p:cNvSpPr txBox="1">
            <a:spLocks noChangeArrowheads="1"/>
          </p:cNvSpPr>
          <p:nvPr/>
        </p:nvSpPr>
        <p:spPr bwMode="auto">
          <a:xfrm>
            <a:off x="5867400" y="4343400"/>
            <a:ext cx="1524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Radius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533400"/>
          </a:xfrm>
        </p:spPr>
        <p:txBody>
          <a:bodyPr/>
          <a:lstStyle/>
          <a:p>
            <a:r>
              <a:rPr lang="en-US" sz="4000"/>
              <a:t>Find the Surface Area of a Sphere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457200"/>
            <a:ext cx="9144000" cy="6400800"/>
          </a:xfrm>
        </p:spPr>
        <p:txBody>
          <a:bodyPr/>
          <a:lstStyle/>
          <a:p>
            <a:r>
              <a:rPr lang="en-US" dirty="0"/>
              <a:t>Find the surface area of the sphere.  Round your answer to the nearest whole number.</a:t>
            </a:r>
          </a:p>
          <a:p>
            <a:pPr>
              <a:buFontTx/>
              <a:buNone/>
            </a:pPr>
            <a:r>
              <a:rPr lang="en-US" dirty="0"/>
              <a:t>a.</a:t>
            </a:r>
          </a:p>
          <a:p>
            <a:pPr>
              <a:buFontTx/>
              <a:buNone/>
            </a:pPr>
            <a:endParaRPr lang="en-US" dirty="0"/>
          </a:p>
          <a:p>
            <a:pPr>
              <a:buFontTx/>
              <a:buNone/>
            </a:pPr>
            <a:endParaRPr lang="en-US" dirty="0"/>
          </a:p>
          <a:p>
            <a:pPr>
              <a:buFontTx/>
              <a:buNone/>
            </a:pPr>
            <a:endParaRPr lang="en-US" dirty="0"/>
          </a:p>
          <a:p>
            <a:pPr>
              <a:buFontTx/>
              <a:buNone/>
            </a:pPr>
            <a:endParaRPr lang="en-US" dirty="0"/>
          </a:p>
          <a:p>
            <a:pPr>
              <a:buFontTx/>
              <a:buNone/>
            </a:pPr>
            <a:endParaRPr lang="en-US" dirty="0"/>
          </a:p>
          <a:p>
            <a:pPr>
              <a:buFontTx/>
              <a:buNone/>
            </a:pPr>
            <a:r>
              <a:rPr lang="en-US" dirty="0"/>
              <a:t>   </a:t>
            </a:r>
          </a:p>
          <a:p>
            <a:pPr>
              <a:buFontTx/>
              <a:buNone/>
            </a:pPr>
            <a:r>
              <a:rPr lang="en-US" dirty="0"/>
              <a:t>   The radius is 8 in.</a:t>
            </a:r>
          </a:p>
        </p:txBody>
      </p:sp>
      <p:graphicFrame>
        <p:nvGraphicFramePr>
          <p:cNvPr id="5135" name="Object 15"/>
          <p:cNvGraphicFramePr>
            <a:graphicFrameLocks noChangeAspect="1"/>
          </p:cNvGraphicFramePr>
          <p:nvPr/>
        </p:nvGraphicFramePr>
        <p:xfrm>
          <a:off x="4572000" y="1752600"/>
          <a:ext cx="1943100" cy="676275"/>
        </p:xfrm>
        <a:graphic>
          <a:graphicData uri="http://schemas.openxmlformats.org/presentationml/2006/ole">
            <p:oleObj spid="_x0000_s1026" name="Equation" r:id="rId3" imgW="583920" imgH="203040" progId="Equation.DSMT4">
              <p:embed/>
            </p:oleObj>
          </a:graphicData>
        </a:graphic>
      </p:graphicFrame>
      <p:graphicFrame>
        <p:nvGraphicFramePr>
          <p:cNvPr id="5136" name="Object 16"/>
          <p:cNvGraphicFramePr>
            <a:graphicFrameLocks noChangeAspect="1"/>
          </p:cNvGraphicFramePr>
          <p:nvPr/>
        </p:nvGraphicFramePr>
        <p:xfrm>
          <a:off x="4935538" y="2590800"/>
          <a:ext cx="2151062" cy="860425"/>
        </p:xfrm>
        <a:graphic>
          <a:graphicData uri="http://schemas.openxmlformats.org/presentationml/2006/ole">
            <p:oleObj spid="_x0000_s1027" name="Equation" r:id="rId4" imgW="571320" imgH="228600" progId="Equation.DSMT4">
              <p:embed/>
            </p:oleObj>
          </a:graphicData>
        </a:graphic>
      </p:graphicFrame>
      <p:sp>
        <p:nvSpPr>
          <p:cNvPr id="5138" name="Oval 18"/>
          <p:cNvSpPr>
            <a:spLocks noChangeArrowheads="1"/>
          </p:cNvSpPr>
          <p:nvPr/>
        </p:nvSpPr>
        <p:spPr bwMode="auto">
          <a:xfrm>
            <a:off x="457200" y="1757363"/>
            <a:ext cx="3429000" cy="3581400"/>
          </a:xfrm>
          <a:prstGeom prst="ellipse">
            <a:avLst/>
          </a:prstGeom>
          <a:solidFill>
            <a:srgbClr val="FFFF00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39" name="Oval 19"/>
          <p:cNvSpPr>
            <a:spLocks noChangeArrowheads="1"/>
          </p:cNvSpPr>
          <p:nvPr/>
        </p:nvSpPr>
        <p:spPr bwMode="auto">
          <a:xfrm>
            <a:off x="457200" y="3124200"/>
            <a:ext cx="3429000" cy="842963"/>
          </a:xfrm>
          <a:prstGeom prst="ellipse">
            <a:avLst/>
          </a:prstGeom>
          <a:solidFill>
            <a:srgbClr val="FFFF00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40" name="Oval 20"/>
          <p:cNvSpPr>
            <a:spLocks noChangeArrowheads="1"/>
          </p:cNvSpPr>
          <p:nvPr/>
        </p:nvSpPr>
        <p:spPr bwMode="auto">
          <a:xfrm>
            <a:off x="2057400" y="3433763"/>
            <a:ext cx="228600" cy="2286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41" name="Line 21"/>
          <p:cNvSpPr>
            <a:spLocks noChangeShapeType="1"/>
          </p:cNvSpPr>
          <p:nvPr/>
        </p:nvSpPr>
        <p:spPr bwMode="auto">
          <a:xfrm>
            <a:off x="2286000" y="3586163"/>
            <a:ext cx="16002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142" name="Text Box 22"/>
          <p:cNvSpPr txBox="1">
            <a:spLocks noChangeArrowheads="1"/>
          </p:cNvSpPr>
          <p:nvPr/>
        </p:nvSpPr>
        <p:spPr bwMode="auto">
          <a:xfrm>
            <a:off x="2667000" y="3281363"/>
            <a:ext cx="15240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8 in.</a:t>
            </a:r>
          </a:p>
        </p:txBody>
      </p:sp>
      <p:graphicFrame>
        <p:nvGraphicFramePr>
          <p:cNvPr id="12" name="Object 11"/>
          <p:cNvGraphicFramePr>
            <a:graphicFrameLocks noChangeAspect="1"/>
          </p:cNvGraphicFramePr>
          <p:nvPr/>
        </p:nvGraphicFramePr>
        <p:xfrm>
          <a:off x="5036344" y="3429000"/>
          <a:ext cx="4107656" cy="635000"/>
        </p:xfrm>
        <a:graphic>
          <a:graphicData uri="http://schemas.openxmlformats.org/presentationml/2006/ole">
            <p:oleObj spid="_x0000_s1029" name="Equation" r:id="rId5" imgW="1257120" imgH="2030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12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12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1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1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1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1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533400"/>
          </a:xfrm>
        </p:spPr>
        <p:txBody>
          <a:bodyPr/>
          <a:lstStyle/>
          <a:p>
            <a:r>
              <a:rPr lang="en-US" sz="4000" dirty="0"/>
              <a:t>Find the Surface Area of a Sphere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457200"/>
            <a:ext cx="9144000" cy="6400800"/>
          </a:xfrm>
        </p:spPr>
        <p:txBody>
          <a:bodyPr/>
          <a:lstStyle/>
          <a:p>
            <a:r>
              <a:rPr lang="en-US" dirty="0"/>
              <a:t>Find the surface area of the sphere.  Round your answer to the nearest whole number.</a:t>
            </a:r>
          </a:p>
          <a:p>
            <a:pPr>
              <a:buFontTx/>
              <a:buNone/>
            </a:pPr>
            <a:r>
              <a:rPr lang="en-US" dirty="0"/>
              <a:t>b.</a:t>
            </a:r>
          </a:p>
          <a:p>
            <a:pPr>
              <a:buFontTx/>
              <a:buNone/>
            </a:pPr>
            <a:endParaRPr lang="en-US" dirty="0"/>
          </a:p>
          <a:p>
            <a:pPr>
              <a:buFontTx/>
              <a:buNone/>
            </a:pPr>
            <a:endParaRPr lang="en-US" dirty="0"/>
          </a:p>
          <a:p>
            <a:pPr>
              <a:buFontTx/>
              <a:buNone/>
            </a:pPr>
            <a:endParaRPr lang="en-US" dirty="0"/>
          </a:p>
          <a:p>
            <a:pPr>
              <a:buFontTx/>
              <a:buNone/>
            </a:pPr>
            <a:endParaRPr lang="en-US" dirty="0"/>
          </a:p>
          <a:p>
            <a:pPr>
              <a:buFontTx/>
              <a:buNone/>
            </a:pPr>
            <a:endParaRPr lang="en-US" dirty="0"/>
          </a:p>
          <a:p>
            <a:pPr>
              <a:buFontTx/>
              <a:buNone/>
            </a:pPr>
            <a:r>
              <a:rPr lang="en-US" dirty="0"/>
              <a:t>   </a:t>
            </a:r>
          </a:p>
          <a:p>
            <a:pPr>
              <a:buFontTx/>
              <a:buNone/>
            </a:pPr>
            <a:r>
              <a:rPr lang="en-US" dirty="0"/>
              <a:t>   The radius is 5 cm.</a:t>
            </a:r>
          </a:p>
        </p:txBody>
      </p:sp>
      <p:graphicFrame>
        <p:nvGraphicFramePr>
          <p:cNvPr id="7172" name="Object 4"/>
          <p:cNvGraphicFramePr>
            <a:graphicFrameLocks noChangeAspect="1"/>
          </p:cNvGraphicFramePr>
          <p:nvPr/>
        </p:nvGraphicFramePr>
        <p:xfrm>
          <a:off x="4572000" y="1752600"/>
          <a:ext cx="1943100" cy="676275"/>
        </p:xfrm>
        <a:graphic>
          <a:graphicData uri="http://schemas.openxmlformats.org/presentationml/2006/ole">
            <p:oleObj spid="_x0000_s2050" name="Equation" r:id="rId3" imgW="583920" imgH="203040" progId="Equation.DSMT4">
              <p:embed/>
            </p:oleObj>
          </a:graphicData>
        </a:graphic>
      </p:graphicFrame>
      <p:graphicFrame>
        <p:nvGraphicFramePr>
          <p:cNvPr id="7173" name="Object 5"/>
          <p:cNvGraphicFramePr>
            <a:graphicFrameLocks noChangeAspect="1"/>
          </p:cNvGraphicFramePr>
          <p:nvPr/>
        </p:nvGraphicFramePr>
        <p:xfrm>
          <a:off x="4935538" y="2590800"/>
          <a:ext cx="2151062" cy="860425"/>
        </p:xfrm>
        <a:graphic>
          <a:graphicData uri="http://schemas.openxmlformats.org/presentationml/2006/ole">
            <p:oleObj spid="_x0000_s2051" name="Equation" r:id="rId4" imgW="571320" imgH="228600" progId="Equation.DSMT4">
              <p:embed/>
            </p:oleObj>
          </a:graphicData>
        </a:graphic>
      </p:graphicFrame>
      <p:sp>
        <p:nvSpPr>
          <p:cNvPr id="7175" name="Oval 7"/>
          <p:cNvSpPr>
            <a:spLocks noChangeArrowheads="1"/>
          </p:cNvSpPr>
          <p:nvPr/>
        </p:nvSpPr>
        <p:spPr bwMode="auto">
          <a:xfrm>
            <a:off x="457200" y="1757363"/>
            <a:ext cx="3429000" cy="3581400"/>
          </a:xfrm>
          <a:prstGeom prst="ellipse">
            <a:avLst/>
          </a:prstGeom>
          <a:solidFill>
            <a:srgbClr val="CCFFCC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76" name="Oval 8"/>
          <p:cNvSpPr>
            <a:spLocks noChangeArrowheads="1"/>
          </p:cNvSpPr>
          <p:nvPr/>
        </p:nvSpPr>
        <p:spPr bwMode="auto">
          <a:xfrm>
            <a:off x="457200" y="3124200"/>
            <a:ext cx="3429000" cy="842963"/>
          </a:xfrm>
          <a:prstGeom prst="ellipse">
            <a:avLst/>
          </a:prstGeom>
          <a:solidFill>
            <a:srgbClr val="CCFFCC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77" name="Oval 9"/>
          <p:cNvSpPr>
            <a:spLocks noChangeArrowheads="1"/>
          </p:cNvSpPr>
          <p:nvPr/>
        </p:nvSpPr>
        <p:spPr bwMode="auto">
          <a:xfrm>
            <a:off x="2057400" y="3433763"/>
            <a:ext cx="228600" cy="2286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78" name="Line 10"/>
          <p:cNvSpPr>
            <a:spLocks noChangeShapeType="1"/>
          </p:cNvSpPr>
          <p:nvPr/>
        </p:nvSpPr>
        <p:spPr bwMode="auto">
          <a:xfrm>
            <a:off x="457200" y="3581400"/>
            <a:ext cx="3429000" cy="47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79" name="Text Box 11"/>
          <p:cNvSpPr txBox="1">
            <a:spLocks noChangeArrowheads="1"/>
          </p:cNvSpPr>
          <p:nvPr/>
        </p:nvSpPr>
        <p:spPr bwMode="auto">
          <a:xfrm>
            <a:off x="2667000" y="3281363"/>
            <a:ext cx="15240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10 cm.</a:t>
            </a:r>
          </a:p>
        </p:txBody>
      </p:sp>
      <p:graphicFrame>
        <p:nvGraphicFramePr>
          <p:cNvPr id="2053" name="Object 5"/>
          <p:cNvGraphicFramePr>
            <a:graphicFrameLocks noChangeAspect="1"/>
          </p:cNvGraphicFramePr>
          <p:nvPr/>
        </p:nvGraphicFramePr>
        <p:xfrm>
          <a:off x="4829175" y="3733800"/>
          <a:ext cx="4314825" cy="635000"/>
        </p:xfrm>
        <a:graphic>
          <a:graphicData uri="http://schemas.openxmlformats.org/presentationml/2006/ole">
            <p:oleObj spid="_x0000_s2053" name="Equation" r:id="rId5" imgW="1320480" imgH="2030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17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17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71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1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533400"/>
          </a:xfrm>
        </p:spPr>
        <p:txBody>
          <a:bodyPr/>
          <a:lstStyle/>
          <a:p>
            <a:r>
              <a:rPr lang="en-US" sz="4000"/>
              <a:t>Volume of a Sphere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457200"/>
            <a:ext cx="9144000" cy="6400800"/>
          </a:xfrm>
        </p:spPr>
        <p:txBody>
          <a:bodyPr/>
          <a:lstStyle/>
          <a:p>
            <a:endParaRPr lang="en-US"/>
          </a:p>
          <a:p>
            <a:r>
              <a:rPr lang="en-US"/>
              <a:t>           Volume = </a:t>
            </a:r>
          </a:p>
        </p:txBody>
      </p:sp>
      <p:graphicFrame>
        <p:nvGraphicFramePr>
          <p:cNvPr id="11268" name="Object 4"/>
          <p:cNvGraphicFramePr>
            <a:graphicFrameLocks noChangeAspect="1"/>
          </p:cNvGraphicFramePr>
          <p:nvPr/>
        </p:nvGraphicFramePr>
        <p:xfrm>
          <a:off x="3525838" y="685800"/>
          <a:ext cx="1227137" cy="1309688"/>
        </p:xfrm>
        <a:graphic>
          <a:graphicData uri="http://schemas.openxmlformats.org/presentationml/2006/ole">
            <p:oleObj spid="_x0000_s3074" name="Equation" r:id="rId3" imgW="368280" imgH="393480" progId="Equation.DSMT4">
              <p:embed/>
            </p:oleObj>
          </a:graphicData>
        </a:graphic>
      </p:graphicFrame>
      <p:graphicFrame>
        <p:nvGraphicFramePr>
          <p:cNvPr id="11269" name="Object 5"/>
          <p:cNvGraphicFramePr>
            <a:graphicFrameLocks noChangeAspect="1"/>
          </p:cNvGraphicFramePr>
          <p:nvPr/>
        </p:nvGraphicFramePr>
        <p:xfrm>
          <a:off x="4824413" y="2133600"/>
          <a:ext cx="2341562" cy="1481138"/>
        </p:xfrm>
        <a:graphic>
          <a:graphicData uri="http://schemas.openxmlformats.org/presentationml/2006/ole">
            <p:oleObj spid="_x0000_s3075" name="Equation" r:id="rId4" imgW="622080" imgH="393480" progId="Equation.DSMT4">
              <p:embed/>
            </p:oleObj>
          </a:graphicData>
        </a:graphic>
      </p:graphicFrame>
      <p:sp>
        <p:nvSpPr>
          <p:cNvPr id="11271" name="Oval 7"/>
          <p:cNvSpPr>
            <a:spLocks noChangeArrowheads="1"/>
          </p:cNvSpPr>
          <p:nvPr/>
        </p:nvSpPr>
        <p:spPr bwMode="auto">
          <a:xfrm>
            <a:off x="457200" y="1757363"/>
            <a:ext cx="3429000" cy="3581400"/>
          </a:xfrm>
          <a:prstGeom prst="ellipse">
            <a:avLst/>
          </a:prstGeom>
          <a:solidFill>
            <a:srgbClr val="FF99CC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272" name="Oval 8"/>
          <p:cNvSpPr>
            <a:spLocks noChangeArrowheads="1"/>
          </p:cNvSpPr>
          <p:nvPr/>
        </p:nvSpPr>
        <p:spPr bwMode="auto">
          <a:xfrm>
            <a:off x="457200" y="3124200"/>
            <a:ext cx="3429000" cy="842963"/>
          </a:xfrm>
          <a:prstGeom prst="ellipse">
            <a:avLst/>
          </a:prstGeom>
          <a:solidFill>
            <a:srgbClr val="FF99CC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273" name="Oval 9"/>
          <p:cNvSpPr>
            <a:spLocks noChangeArrowheads="1"/>
          </p:cNvSpPr>
          <p:nvPr/>
        </p:nvSpPr>
        <p:spPr bwMode="auto">
          <a:xfrm>
            <a:off x="2057400" y="3433763"/>
            <a:ext cx="228600" cy="2286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274" name="Line 10"/>
          <p:cNvSpPr>
            <a:spLocks noChangeShapeType="1"/>
          </p:cNvSpPr>
          <p:nvPr/>
        </p:nvSpPr>
        <p:spPr bwMode="auto">
          <a:xfrm>
            <a:off x="2286000" y="3586163"/>
            <a:ext cx="16002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1275" name="Text Box 11"/>
          <p:cNvSpPr txBox="1">
            <a:spLocks noChangeArrowheads="1"/>
          </p:cNvSpPr>
          <p:nvPr/>
        </p:nvSpPr>
        <p:spPr bwMode="auto">
          <a:xfrm>
            <a:off x="2667000" y="3281363"/>
            <a:ext cx="15240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radius</a:t>
            </a:r>
          </a:p>
        </p:txBody>
      </p:sp>
      <p:sp>
        <p:nvSpPr>
          <p:cNvPr id="11276" name="Text Box 12"/>
          <p:cNvSpPr txBox="1">
            <a:spLocks noChangeArrowheads="1"/>
          </p:cNvSpPr>
          <p:nvPr/>
        </p:nvSpPr>
        <p:spPr bwMode="auto">
          <a:xfrm>
            <a:off x="1828800" y="3124200"/>
            <a:ext cx="685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C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2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2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Rectangle 3"/>
          <p:cNvSpPr>
            <a:spLocks noGrp="1" noChangeArrowheads="1"/>
          </p:cNvSpPr>
          <p:nvPr>
            <p:ph type="title"/>
          </p:nvPr>
        </p:nvSpPr>
        <p:spPr>
          <a:xfrm>
            <a:off x="0" y="76200"/>
            <a:ext cx="9144000" cy="304800"/>
          </a:xfrm>
        </p:spPr>
        <p:txBody>
          <a:bodyPr/>
          <a:lstStyle/>
          <a:p>
            <a:r>
              <a:rPr lang="en-US" sz="4000"/>
              <a:t>Find the Volume of a Sphere</a:t>
            </a:r>
          </a:p>
        </p:txBody>
      </p:sp>
      <p:sp>
        <p:nvSpPr>
          <p:cNvPr id="8196" name="Rectangle 4"/>
          <p:cNvSpPr>
            <a:spLocks noGrp="1" noChangeArrowheads="1"/>
          </p:cNvSpPr>
          <p:nvPr>
            <p:ph type="body" sz="half" idx="1"/>
          </p:nvPr>
        </p:nvSpPr>
        <p:spPr>
          <a:xfrm>
            <a:off x="0" y="381000"/>
            <a:ext cx="9144000" cy="6477000"/>
          </a:xfrm>
        </p:spPr>
        <p:txBody>
          <a:bodyPr/>
          <a:lstStyle/>
          <a:p>
            <a:r>
              <a:rPr lang="en-US" sz="2800"/>
              <a:t>Find the volume of the sphere.  Round your answer to the nearest whole number.</a:t>
            </a:r>
          </a:p>
          <a:p>
            <a:pPr>
              <a:buFontTx/>
              <a:buNone/>
            </a:pPr>
            <a:endParaRPr lang="en-US" sz="2800"/>
          </a:p>
          <a:p>
            <a:pPr>
              <a:buFontTx/>
              <a:buNone/>
            </a:pPr>
            <a:r>
              <a:rPr lang="en-US" sz="2800"/>
              <a:t>a.</a:t>
            </a:r>
          </a:p>
        </p:txBody>
      </p:sp>
      <p:graphicFrame>
        <p:nvGraphicFramePr>
          <p:cNvPr id="8208" name="Object 16"/>
          <p:cNvGraphicFramePr>
            <a:graphicFrameLocks noChangeAspect="1"/>
          </p:cNvGraphicFramePr>
          <p:nvPr>
            <p:ph sz="quarter" idx="2"/>
          </p:nvPr>
        </p:nvGraphicFramePr>
        <p:xfrm>
          <a:off x="4038600" y="5556250"/>
          <a:ext cx="2286000" cy="1225550"/>
        </p:xfrm>
        <a:graphic>
          <a:graphicData uri="http://schemas.openxmlformats.org/presentationml/2006/ole">
            <p:oleObj spid="_x0000_s4098" name="Equation" r:id="rId3" imgW="736560" imgH="393480" progId="Equation.DSMT4">
              <p:embed/>
            </p:oleObj>
          </a:graphicData>
        </a:graphic>
      </p:graphicFrame>
      <p:graphicFrame>
        <p:nvGraphicFramePr>
          <p:cNvPr id="8204" name="Object 12"/>
          <p:cNvGraphicFramePr>
            <a:graphicFrameLocks noChangeAspect="1"/>
          </p:cNvGraphicFramePr>
          <p:nvPr/>
        </p:nvGraphicFramePr>
        <p:xfrm>
          <a:off x="3657600" y="1295400"/>
          <a:ext cx="1733550" cy="1096963"/>
        </p:xfrm>
        <a:graphic>
          <a:graphicData uri="http://schemas.openxmlformats.org/presentationml/2006/ole">
            <p:oleObj spid="_x0000_s4099" name="Equation" r:id="rId4" imgW="622080" imgH="393480" progId="Equation.DSMT4">
              <p:embed/>
            </p:oleObj>
          </a:graphicData>
        </a:graphic>
      </p:graphicFrame>
      <p:graphicFrame>
        <p:nvGraphicFramePr>
          <p:cNvPr id="8205" name="Object 13"/>
          <p:cNvGraphicFramePr>
            <a:graphicFrameLocks noChangeAspect="1"/>
          </p:cNvGraphicFramePr>
          <p:nvPr/>
        </p:nvGraphicFramePr>
        <p:xfrm>
          <a:off x="4038600" y="2362200"/>
          <a:ext cx="1679575" cy="1085850"/>
        </p:xfrm>
        <a:graphic>
          <a:graphicData uri="http://schemas.openxmlformats.org/presentationml/2006/ole">
            <p:oleObj spid="_x0000_s4100" name="Equation" r:id="rId5" imgW="609480" imgH="393480" progId="Equation.DSMT4">
              <p:embed/>
            </p:oleObj>
          </a:graphicData>
        </a:graphic>
      </p:graphicFrame>
      <p:graphicFrame>
        <p:nvGraphicFramePr>
          <p:cNvPr id="8206" name="Object 14"/>
          <p:cNvGraphicFramePr>
            <a:graphicFrameLocks noChangeAspect="1"/>
          </p:cNvGraphicFramePr>
          <p:nvPr/>
        </p:nvGraphicFramePr>
        <p:xfrm>
          <a:off x="4038600" y="3429000"/>
          <a:ext cx="1520825" cy="1071563"/>
        </p:xfrm>
        <a:graphic>
          <a:graphicData uri="http://schemas.openxmlformats.org/presentationml/2006/ole">
            <p:oleObj spid="_x0000_s4101" name="Equation" r:id="rId6" imgW="558720" imgH="393480" progId="Equation.DSMT4">
              <p:embed/>
            </p:oleObj>
          </a:graphicData>
        </a:graphic>
      </p:graphicFrame>
      <p:graphicFrame>
        <p:nvGraphicFramePr>
          <p:cNvPr id="8207" name="Object 15"/>
          <p:cNvGraphicFramePr>
            <a:graphicFrameLocks noChangeAspect="1"/>
          </p:cNvGraphicFramePr>
          <p:nvPr/>
        </p:nvGraphicFramePr>
        <p:xfrm>
          <a:off x="4038600" y="4495800"/>
          <a:ext cx="1219200" cy="1050925"/>
        </p:xfrm>
        <a:graphic>
          <a:graphicData uri="http://schemas.openxmlformats.org/presentationml/2006/ole">
            <p:oleObj spid="_x0000_s4102" name="Equation" r:id="rId7" imgW="457200" imgH="393480" progId="Equation.DSMT4">
              <p:embed/>
            </p:oleObj>
          </a:graphicData>
        </a:graphic>
      </p:graphicFrame>
      <p:graphicFrame>
        <p:nvGraphicFramePr>
          <p:cNvPr id="8210" name="Object 18"/>
          <p:cNvGraphicFramePr>
            <a:graphicFrameLocks noChangeAspect="1"/>
          </p:cNvGraphicFramePr>
          <p:nvPr>
            <p:ph sz="quarter" idx="3"/>
          </p:nvPr>
        </p:nvGraphicFramePr>
        <p:xfrm>
          <a:off x="6400800" y="5638800"/>
          <a:ext cx="2047875" cy="896938"/>
        </p:xfrm>
        <a:graphic>
          <a:graphicData uri="http://schemas.openxmlformats.org/presentationml/2006/ole">
            <p:oleObj spid="_x0000_s4103" name="Equation" r:id="rId8" imgW="520560" imgH="228600" progId="Equation.DSMT4">
              <p:embed/>
            </p:oleObj>
          </a:graphicData>
        </a:graphic>
      </p:graphicFrame>
      <p:sp>
        <p:nvSpPr>
          <p:cNvPr id="8214" name="Oval 22"/>
          <p:cNvSpPr>
            <a:spLocks noChangeArrowheads="1"/>
          </p:cNvSpPr>
          <p:nvPr/>
        </p:nvSpPr>
        <p:spPr bwMode="auto">
          <a:xfrm>
            <a:off x="609600" y="1371600"/>
            <a:ext cx="2408238" cy="2514600"/>
          </a:xfrm>
          <a:prstGeom prst="ellipse">
            <a:avLst/>
          </a:prstGeom>
          <a:solidFill>
            <a:schemeClr val="folHlink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8215" name="Oval 23"/>
          <p:cNvSpPr>
            <a:spLocks noChangeArrowheads="1"/>
          </p:cNvSpPr>
          <p:nvPr/>
        </p:nvSpPr>
        <p:spPr bwMode="auto">
          <a:xfrm>
            <a:off x="609600" y="2379663"/>
            <a:ext cx="2408238" cy="592137"/>
          </a:xfrm>
          <a:prstGeom prst="ellipse">
            <a:avLst/>
          </a:prstGeom>
          <a:solidFill>
            <a:schemeClr val="folHlink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8216" name="Oval 24"/>
          <p:cNvSpPr>
            <a:spLocks noChangeArrowheads="1"/>
          </p:cNvSpPr>
          <p:nvPr/>
        </p:nvSpPr>
        <p:spPr bwMode="auto">
          <a:xfrm>
            <a:off x="1752600" y="2582863"/>
            <a:ext cx="160338" cy="160337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8217" name="Line 25"/>
          <p:cNvSpPr>
            <a:spLocks noChangeShapeType="1"/>
          </p:cNvSpPr>
          <p:nvPr/>
        </p:nvSpPr>
        <p:spPr bwMode="auto">
          <a:xfrm>
            <a:off x="1905000" y="2667000"/>
            <a:ext cx="1108075" cy="158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8218" name="Text Box 26"/>
          <p:cNvSpPr txBox="1">
            <a:spLocks noChangeArrowheads="1"/>
          </p:cNvSpPr>
          <p:nvPr/>
        </p:nvSpPr>
        <p:spPr bwMode="auto">
          <a:xfrm>
            <a:off x="2057400" y="2376488"/>
            <a:ext cx="15240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2 ft.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20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20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20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20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2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2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820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20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820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82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82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82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76200"/>
            <a:ext cx="9144000" cy="304800"/>
          </a:xfrm>
        </p:spPr>
        <p:txBody>
          <a:bodyPr/>
          <a:lstStyle/>
          <a:p>
            <a:r>
              <a:rPr lang="en-US" sz="4000"/>
              <a:t>Find the Volume of a Sphere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0" y="381000"/>
            <a:ext cx="9144000" cy="6477000"/>
          </a:xfrm>
        </p:spPr>
        <p:txBody>
          <a:bodyPr/>
          <a:lstStyle/>
          <a:p>
            <a:r>
              <a:rPr lang="en-US" sz="2800"/>
              <a:t>Find the volume of the hemisphere.  Round your answer to the nearest whole number.</a:t>
            </a:r>
          </a:p>
          <a:p>
            <a:pPr>
              <a:buFontTx/>
              <a:buNone/>
            </a:pPr>
            <a:endParaRPr lang="en-US" sz="2800"/>
          </a:p>
          <a:p>
            <a:pPr>
              <a:buFontTx/>
              <a:buNone/>
            </a:pPr>
            <a:r>
              <a:rPr lang="en-US" sz="2800"/>
              <a:t>b.   A hemisphere has half the volume</a:t>
            </a:r>
            <a:br>
              <a:rPr lang="en-US" sz="2800"/>
            </a:br>
            <a:r>
              <a:rPr lang="en-US" sz="2800"/>
              <a:t>of a sphere.</a:t>
            </a:r>
          </a:p>
        </p:txBody>
      </p:sp>
      <p:graphicFrame>
        <p:nvGraphicFramePr>
          <p:cNvPr id="12293" name="Object 5"/>
          <p:cNvGraphicFramePr>
            <a:graphicFrameLocks noChangeAspect="1"/>
          </p:cNvGraphicFramePr>
          <p:nvPr/>
        </p:nvGraphicFramePr>
        <p:xfrm>
          <a:off x="449263" y="2767013"/>
          <a:ext cx="2511425" cy="1203325"/>
        </p:xfrm>
        <a:graphic>
          <a:graphicData uri="http://schemas.openxmlformats.org/presentationml/2006/ole">
            <p:oleObj spid="_x0000_s5122" name="Equation" r:id="rId3" imgW="901440" imgH="431640" progId="Equation.DSMT4">
              <p:embed/>
            </p:oleObj>
          </a:graphicData>
        </a:graphic>
      </p:graphicFrame>
      <p:graphicFrame>
        <p:nvGraphicFramePr>
          <p:cNvPr id="12294" name="Object 6"/>
          <p:cNvGraphicFramePr>
            <a:graphicFrameLocks noChangeAspect="1"/>
          </p:cNvGraphicFramePr>
          <p:nvPr/>
        </p:nvGraphicFramePr>
        <p:xfrm>
          <a:off x="838200" y="3962400"/>
          <a:ext cx="2449513" cy="1190625"/>
        </p:xfrm>
        <a:graphic>
          <a:graphicData uri="http://schemas.openxmlformats.org/presentationml/2006/ole">
            <p:oleObj spid="_x0000_s5123" name="Equation" r:id="rId4" imgW="888840" imgH="431640" progId="Equation.DSMT4">
              <p:embed/>
            </p:oleObj>
          </a:graphicData>
        </a:graphic>
      </p:graphicFrame>
      <p:graphicFrame>
        <p:nvGraphicFramePr>
          <p:cNvPr id="12295" name="Object 7"/>
          <p:cNvGraphicFramePr>
            <a:graphicFrameLocks noChangeAspect="1"/>
          </p:cNvGraphicFramePr>
          <p:nvPr/>
        </p:nvGraphicFramePr>
        <p:xfrm>
          <a:off x="873125" y="5105400"/>
          <a:ext cx="1450975" cy="1071563"/>
        </p:xfrm>
        <a:graphic>
          <a:graphicData uri="http://schemas.openxmlformats.org/presentationml/2006/ole">
            <p:oleObj spid="_x0000_s5124" name="Equation" r:id="rId5" imgW="533160" imgH="393480" progId="Equation.DSMT4">
              <p:embed/>
            </p:oleObj>
          </a:graphicData>
        </a:graphic>
      </p:graphicFrame>
      <p:graphicFrame>
        <p:nvGraphicFramePr>
          <p:cNvPr id="12296" name="Object 8"/>
          <p:cNvGraphicFramePr>
            <a:graphicFrameLocks noChangeAspect="1"/>
          </p:cNvGraphicFramePr>
          <p:nvPr/>
        </p:nvGraphicFramePr>
        <p:xfrm>
          <a:off x="2438400" y="5029200"/>
          <a:ext cx="2590800" cy="901700"/>
        </p:xfrm>
        <a:graphic>
          <a:graphicData uri="http://schemas.openxmlformats.org/presentationml/2006/ole">
            <p:oleObj spid="_x0000_s5125" name="Equation" r:id="rId6" imgW="583920" imgH="203040" progId="Equation.DSMT4">
              <p:embed/>
            </p:oleObj>
          </a:graphicData>
        </a:graphic>
      </p:graphicFrame>
      <p:sp>
        <p:nvSpPr>
          <p:cNvPr id="12306" name="Oval 18"/>
          <p:cNvSpPr>
            <a:spLocks noChangeArrowheads="1"/>
          </p:cNvSpPr>
          <p:nvPr/>
        </p:nvSpPr>
        <p:spPr bwMode="auto">
          <a:xfrm>
            <a:off x="6477000" y="1219200"/>
            <a:ext cx="2408238" cy="2514600"/>
          </a:xfrm>
          <a:prstGeom prst="ellipse">
            <a:avLst/>
          </a:prstGeom>
          <a:solidFill>
            <a:srgbClr val="CC99FF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/>
              <a:t>a</a:t>
            </a:r>
          </a:p>
        </p:txBody>
      </p:sp>
      <p:sp>
        <p:nvSpPr>
          <p:cNvPr id="12307" name="Oval 19"/>
          <p:cNvSpPr>
            <a:spLocks noChangeArrowheads="1"/>
          </p:cNvSpPr>
          <p:nvPr/>
        </p:nvSpPr>
        <p:spPr bwMode="auto">
          <a:xfrm>
            <a:off x="6477000" y="2227263"/>
            <a:ext cx="2408238" cy="592137"/>
          </a:xfrm>
          <a:prstGeom prst="ellipse">
            <a:avLst/>
          </a:prstGeom>
          <a:solidFill>
            <a:srgbClr val="CC99FF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12308" name="Rectangle 20"/>
          <p:cNvSpPr>
            <a:spLocks noChangeArrowheads="1"/>
          </p:cNvSpPr>
          <p:nvPr/>
        </p:nvSpPr>
        <p:spPr bwMode="auto">
          <a:xfrm>
            <a:off x="6477000" y="2590800"/>
            <a:ext cx="2438400" cy="13716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309" name="Oval 21"/>
          <p:cNvSpPr>
            <a:spLocks noChangeArrowheads="1"/>
          </p:cNvSpPr>
          <p:nvPr/>
        </p:nvSpPr>
        <p:spPr bwMode="auto">
          <a:xfrm>
            <a:off x="7620000" y="2430463"/>
            <a:ext cx="160338" cy="160337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310" name="Text Box 22"/>
          <p:cNvSpPr txBox="1">
            <a:spLocks noChangeArrowheads="1"/>
          </p:cNvSpPr>
          <p:nvPr/>
        </p:nvSpPr>
        <p:spPr bwMode="auto">
          <a:xfrm>
            <a:off x="7924800" y="2224088"/>
            <a:ext cx="15240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bg1"/>
                </a:solidFill>
              </a:rPr>
              <a:t>5 </a:t>
            </a:r>
            <a:r>
              <a:rPr lang="en-US" b="1"/>
              <a:t>in.</a:t>
            </a:r>
          </a:p>
        </p:txBody>
      </p:sp>
      <p:sp>
        <p:nvSpPr>
          <p:cNvPr id="12311" name="Line 23"/>
          <p:cNvSpPr>
            <a:spLocks noChangeShapeType="1"/>
          </p:cNvSpPr>
          <p:nvPr/>
        </p:nvSpPr>
        <p:spPr bwMode="auto">
          <a:xfrm>
            <a:off x="7696200" y="2514600"/>
            <a:ext cx="12192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2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2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22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22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22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22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22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2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099" name="AutoShape 3"/>
          <p:cNvSpPr>
            <a:spLocks noChangeArrowheads="1"/>
          </p:cNvSpPr>
          <p:nvPr/>
        </p:nvSpPr>
        <p:spPr bwMode="auto">
          <a:xfrm>
            <a:off x="3505200" y="32004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100" name="AutoShape 4"/>
          <p:cNvSpPr>
            <a:spLocks noChangeArrowheads="1"/>
          </p:cNvSpPr>
          <p:nvPr/>
        </p:nvSpPr>
        <p:spPr bwMode="auto">
          <a:xfrm>
            <a:off x="3352800" y="30480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76200"/>
            <a:ext cx="9144000" cy="304800"/>
          </a:xfrm>
        </p:spPr>
        <p:txBody>
          <a:bodyPr/>
          <a:lstStyle/>
          <a:p>
            <a:r>
              <a:rPr lang="en-US" sz="4000"/>
              <a:t>Find the Volume of a Sphere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0" y="381000"/>
            <a:ext cx="9144000" cy="6477000"/>
          </a:xfrm>
        </p:spPr>
        <p:txBody>
          <a:bodyPr/>
          <a:lstStyle/>
          <a:p>
            <a:r>
              <a:rPr lang="en-US" sz="2800"/>
              <a:t>Find the volume of the sphere.  Round your answer to the nearest whole number.</a:t>
            </a:r>
          </a:p>
          <a:p>
            <a:pPr>
              <a:buFontTx/>
              <a:buNone/>
            </a:pPr>
            <a:endParaRPr lang="en-US" sz="2800"/>
          </a:p>
          <a:p>
            <a:pPr>
              <a:buFontTx/>
              <a:buNone/>
            </a:pPr>
            <a:r>
              <a:rPr lang="en-US" sz="2800"/>
              <a:t>a.</a:t>
            </a:r>
          </a:p>
        </p:txBody>
      </p:sp>
      <p:graphicFrame>
        <p:nvGraphicFramePr>
          <p:cNvPr id="13317" name="Object 5"/>
          <p:cNvGraphicFramePr>
            <a:graphicFrameLocks noChangeAspect="1"/>
          </p:cNvGraphicFramePr>
          <p:nvPr/>
        </p:nvGraphicFramePr>
        <p:xfrm>
          <a:off x="3657600" y="1295400"/>
          <a:ext cx="1733550" cy="1096963"/>
        </p:xfrm>
        <a:graphic>
          <a:graphicData uri="http://schemas.openxmlformats.org/presentationml/2006/ole">
            <p:oleObj spid="_x0000_s6146" name="Equation" r:id="rId3" imgW="622080" imgH="393480" progId="Equation.DSMT4">
              <p:embed/>
            </p:oleObj>
          </a:graphicData>
        </a:graphic>
      </p:graphicFrame>
      <p:graphicFrame>
        <p:nvGraphicFramePr>
          <p:cNvPr id="13318" name="Object 6"/>
          <p:cNvGraphicFramePr>
            <a:graphicFrameLocks noChangeAspect="1"/>
          </p:cNvGraphicFramePr>
          <p:nvPr/>
        </p:nvGraphicFramePr>
        <p:xfrm>
          <a:off x="4038600" y="2362200"/>
          <a:ext cx="1679575" cy="1085850"/>
        </p:xfrm>
        <a:graphic>
          <a:graphicData uri="http://schemas.openxmlformats.org/presentationml/2006/ole">
            <p:oleObj spid="_x0000_s6147" name="Equation" r:id="rId4" imgW="609480" imgH="393480" progId="Equation.DSMT4">
              <p:embed/>
            </p:oleObj>
          </a:graphicData>
        </a:graphic>
      </p:graphicFrame>
      <p:graphicFrame>
        <p:nvGraphicFramePr>
          <p:cNvPr id="13319" name="Object 7"/>
          <p:cNvGraphicFramePr>
            <a:graphicFrameLocks noChangeAspect="1"/>
          </p:cNvGraphicFramePr>
          <p:nvPr/>
        </p:nvGraphicFramePr>
        <p:xfrm>
          <a:off x="4038600" y="3429000"/>
          <a:ext cx="1970088" cy="1071563"/>
        </p:xfrm>
        <a:graphic>
          <a:graphicData uri="http://schemas.openxmlformats.org/presentationml/2006/ole">
            <p:oleObj spid="_x0000_s6148" name="Equation" r:id="rId5" imgW="723600" imgH="393480" progId="Equation.DSMT4">
              <p:embed/>
            </p:oleObj>
          </a:graphicData>
        </a:graphic>
      </p:graphicFrame>
      <p:graphicFrame>
        <p:nvGraphicFramePr>
          <p:cNvPr id="13320" name="Object 8"/>
          <p:cNvGraphicFramePr>
            <a:graphicFrameLocks noChangeAspect="1"/>
          </p:cNvGraphicFramePr>
          <p:nvPr/>
        </p:nvGraphicFramePr>
        <p:xfrm>
          <a:off x="3962400" y="4648200"/>
          <a:ext cx="1879600" cy="676275"/>
        </p:xfrm>
        <a:graphic>
          <a:graphicData uri="http://schemas.openxmlformats.org/presentationml/2006/ole">
            <p:oleObj spid="_x0000_s6149" name="Equation" r:id="rId6" imgW="495000" imgH="177480" progId="Equation.DSMT4">
              <p:embed/>
            </p:oleObj>
          </a:graphicData>
        </a:graphic>
      </p:graphicFrame>
      <p:graphicFrame>
        <p:nvGraphicFramePr>
          <p:cNvPr id="13321" name="Object 9"/>
          <p:cNvGraphicFramePr>
            <a:graphicFrameLocks noChangeAspect="1"/>
          </p:cNvGraphicFramePr>
          <p:nvPr>
            <p:ph sz="quarter" idx="3"/>
          </p:nvPr>
        </p:nvGraphicFramePr>
        <p:xfrm>
          <a:off x="3962400" y="5410200"/>
          <a:ext cx="2047875" cy="712788"/>
        </p:xfrm>
        <a:graphic>
          <a:graphicData uri="http://schemas.openxmlformats.org/presentationml/2006/ole">
            <p:oleObj spid="_x0000_s6150" name="Equation" r:id="rId7" imgW="583920" imgH="203040" progId="Equation.DSMT4">
              <p:embed/>
            </p:oleObj>
          </a:graphicData>
        </a:graphic>
      </p:graphicFrame>
      <p:sp>
        <p:nvSpPr>
          <p:cNvPr id="13322" name="Oval 10"/>
          <p:cNvSpPr>
            <a:spLocks noChangeArrowheads="1"/>
          </p:cNvSpPr>
          <p:nvPr/>
        </p:nvSpPr>
        <p:spPr bwMode="auto">
          <a:xfrm>
            <a:off x="609600" y="1371600"/>
            <a:ext cx="2408238" cy="2514600"/>
          </a:xfrm>
          <a:prstGeom prst="ellipse">
            <a:avLst/>
          </a:prstGeom>
          <a:solidFill>
            <a:srgbClr val="33CCCC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323" name="Oval 11"/>
          <p:cNvSpPr>
            <a:spLocks noChangeArrowheads="1"/>
          </p:cNvSpPr>
          <p:nvPr/>
        </p:nvSpPr>
        <p:spPr bwMode="auto">
          <a:xfrm>
            <a:off x="609600" y="2379663"/>
            <a:ext cx="2408238" cy="592137"/>
          </a:xfrm>
          <a:prstGeom prst="ellipse">
            <a:avLst/>
          </a:prstGeom>
          <a:solidFill>
            <a:srgbClr val="33CCCC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324" name="Oval 12"/>
          <p:cNvSpPr>
            <a:spLocks noChangeArrowheads="1"/>
          </p:cNvSpPr>
          <p:nvPr/>
        </p:nvSpPr>
        <p:spPr bwMode="auto">
          <a:xfrm>
            <a:off x="1752600" y="2582863"/>
            <a:ext cx="160338" cy="160337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325" name="Line 13"/>
          <p:cNvSpPr>
            <a:spLocks noChangeShapeType="1"/>
          </p:cNvSpPr>
          <p:nvPr/>
        </p:nvSpPr>
        <p:spPr bwMode="auto">
          <a:xfrm>
            <a:off x="1905000" y="2667000"/>
            <a:ext cx="1108075" cy="158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3326" name="Text Box 14"/>
          <p:cNvSpPr txBox="1">
            <a:spLocks noChangeArrowheads="1"/>
          </p:cNvSpPr>
          <p:nvPr/>
        </p:nvSpPr>
        <p:spPr bwMode="auto">
          <a:xfrm>
            <a:off x="2057400" y="2376488"/>
            <a:ext cx="15240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6 in.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33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33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33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33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33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33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33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33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33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33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Assignment</a:t>
            </a:r>
            <a:br>
              <a:rPr lang="en-US" dirty="0" smtClean="0"/>
            </a:br>
            <a:r>
              <a:rPr lang="en-US" dirty="0" smtClean="0"/>
              <a:t>Worksheet 24 and </a:t>
            </a:r>
            <a:r>
              <a:rPr lang="en-US" smtClean="0"/>
              <a:t>26 in packet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23" name="AutoShape 3"/>
          <p:cNvSpPr>
            <a:spLocks noChangeArrowheads="1"/>
          </p:cNvSpPr>
          <p:nvPr/>
        </p:nvSpPr>
        <p:spPr bwMode="auto">
          <a:xfrm>
            <a:off x="3505200" y="32004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24" name="AutoShape 4"/>
          <p:cNvSpPr>
            <a:spLocks noChangeArrowheads="1"/>
          </p:cNvSpPr>
          <p:nvPr/>
        </p:nvSpPr>
        <p:spPr bwMode="auto">
          <a:xfrm>
            <a:off x="3352800" y="30480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25" name="AutoShape 5"/>
          <p:cNvSpPr>
            <a:spLocks noChangeArrowheads="1"/>
          </p:cNvSpPr>
          <p:nvPr/>
        </p:nvSpPr>
        <p:spPr bwMode="auto">
          <a:xfrm>
            <a:off x="3124200" y="28956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AutoShape 2"/>
          <p:cNvSpPr>
            <a:spLocks noChangeArrowheads="1"/>
          </p:cNvSpPr>
          <p:nvPr/>
        </p:nvSpPr>
        <p:spPr bwMode="auto">
          <a:xfrm>
            <a:off x="3657600" y="33528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47" name="AutoShape 3"/>
          <p:cNvSpPr>
            <a:spLocks noChangeArrowheads="1"/>
          </p:cNvSpPr>
          <p:nvPr/>
        </p:nvSpPr>
        <p:spPr bwMode="auto">
          <a:xfrm>
            <a:off x="3505200" y="32004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48" name="AutoShape 4"/>
          <p:cNvSpPr>
            <a:spLocks noChangeArrowheads="1"/>
          </p:cNvSpPr>
          <p:nvPr/>
        </p:nvSpPr>
        <p:spPr bwMode="auto">
          <a:xfrm>
            <a:off x="3352800" y="30480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49" name="AutoShape 5"/>
          <p:cNvSpPr>
            <a:spLocks noChangeArrowheads="1"/>
          </p:cNvSpPr>
          <p:nvPr/>
        </p:nvSpPr>
        <p:spPr bwMode="auto">
          <a:xfrm>
            <a:off x="3124200" y="28956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50" name="AutoShape 6"/>
          <p:cNvSpPr>
            <a:spLocks noChangeArrowheads="1"/>
          </p:cNvSpPr>
          <p:nvPr/>
        </p:nvSpPr>
        <p:spPr bwMode="auto">
          <a:xfrm>
            <a:off x="2971800" y="2743200"/>
            <a:ext cx="1600200" cy="1447800"/>
          </a:xfrm>
          <a:prstGeom prst="triangle">
            <a:avLst>
              <a:gd name="adj" fmla="val 100000"/>
            </a:avLst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</TotalTime>
  <Words>525</Words>
  <Application>Microsoft Office PowerPoint</Application>
  <PresentationFormat>On-screen Show (4:3)</PresentationFormat>
  <Paragraphs>89</Paragraphs>
  <Slides>71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71</vt:i4>
      </vt:variant>
    </vt:vector>
  </HeadingPairs>
  <TitlesOfParts>
    <vt:vector size="74" baseType="lpstr">
      <vt:lpstr>Default Design</vt:lpstr>
      <vt:lpstr>MathType 5.0 Equation</vt:lpstr>
      <vt:lpstr>Microsoft Equation 3.0</vt:lpstr>
      <vt:lpstr>The difference between prisms &amp; pyramids.</vt:lpstr>
      <vt:lpstr>Pyramids and prisms are specific kinds of polyhedra. The word polyhedra is the plural form of polyhedron.</vt:lpstr>
      <vt:lpstr>A polygon is a 2-dimensional shape.</vt:lpstr>
      <vt:lpstr>A polyhedron is a 3-dimensional shape.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A prism is made of congruent shapes.</vt:lpstr>
      <vt:lpstr>A pyramid is made of similar shapes that get smaller and smaller.</vt:lpstr>
      <vt:lpstr>If you know the names of common polygons, then naming a prism or pyramid will be easy for you.</vt:lpstr>
      <vt:lpstr>Look at the polygon on the bottom of the shape.</vt:lpstr>
      <vt:lpstr>Slide 45</vt:lpstr>
      <vt:lpstr>Slide 46</vt:lpstr>
      <vt:lpstr>Slide 47</vt:lpstr>
      <vt:lpstr>This is a pentagon.</vt:lpstr>
      <vt:lpstr>Slide 49</vt:lpstr>
      <vt:lpstr>Slide 50</vt:lpstr>
      <vt:lpstr>Slide 51</vt:lpstr>
      <vt:lpstr>Slide 52</vt:lpstr>
      <vt:lpstr>Slide 53</vt:lpstr>
      <vt:lpstr>If you know the common polygons and if you know the difference between a prism and a pyramid, naming these shapes is easy.</vt:lpstr>
      <vt:lpstr>The only unique name that you have to remember is the “cube.”</vt:lpstr>
      <vt:lpstr>A cube is a specific kind of rectangular prism.</vt:lpstr>
      <vt:lpstr>A rectangular prism that has 6 congruent faces is called a cube.</vt:lpstr>
      <vt:lpstr>Slide 58</vt:lpstr>
      <vt:lpstr>Slide 59</vt:lpstr>
      <vt:lpstr>Slide 60</vt:lpstr>
      <vt:lpstr>Slide 61</vt:lpstr>
      <vt:lpstr>Slide 62</vt:lpstr>
      <vt:lpstr>Slide 63</vt:lpstr>
      <vt:lpstr>Surface Area of a Sphere</vt:lpstr>
      <vt:lpstr>Find the Surface Area of a Sphere</vt:lpstr>
      <vt:lpstr>Find the Surface Area of a Sphere</vt:lpstr>
      <vt:lpstr>Volume of a Sphere</vt:lpstr>
      <vt:lpstr>Find the Volume of a Sphere</vt:lpstr>
      <vt:lpstr>Find the Volume of a Sphere</vt:lpstr>
      <vt:lpstr>Find the Volume of a Sphere</vt:lpstr>
      <vt:lpstr>Assignment Worksheet 24 and 26 in packet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Mariemont City Schools</dc:creator>
  <cp:lastModifiedBy>BeasoA</cp:lastModifiedBy>
  <cp:revision>11</cp:revision>
  <dcterms:created xsi:type="dcterms:W3CDTF">2000-01-27T12:27:54Z</dcterms:created>
  <dcterms:modified xsi:type="dcterms:W3CDTF">2011-03-08T15:38:02Z</dcterms:modified>
</cp:coreProperties>
</file>

<file path=docProps/thumbnail.jpeg>
</file>